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3.xml" ContentType="application/vnd.openxmlformats-officedocument.drawingml.chart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charts/colors3.xml" ContentType="application/vnd.ms-office.chartcolorstyle+xml"/>
  <Override PartName="/ppt/charts/style3.xml" ContentType="application/vnd.ms-office.chart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7" r:id="rId4"/>
    <p:sldId id="258" r:id="rId5"/>
    <p:sldId id="264" r:id="rId6"/>
    <p:sldId id="263" r:id="rId7"/>
    <p:sldId id="259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Graduated</c:v>
                </c:pt>
                <c:pt idx="1">
                  <c:v>Transferred</c:v>
                </c:pt>
                <c:pt idx="2">
                  <c:v>Still Enrolled</c:v>
                </c:pt>
                <c:pt idx="3">
                  <c:v>Left, 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  <c:pt idx="1">
                  <c:v>17</c:v>
                </c:pt>
                <c:pt idx="2">
                  <c:v>12.6</c:v>
                </c:pt>
                <c:pt idx="3">
                  <c:v>46.4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Federal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Graduated</c:v>
                </c:pt>
                <c:pt idx="1">
                  <c:v>Transferred</c:v>
                </c:pt>
                <c:pt idx="2">
                  <c:v>Still Enrolled</c:v>
                </c:pt>
                <c:pt idx="3">
                  <c:v>Left, unknown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0.24</c:v>
                </c:pt>
                <c:pt idx="1">
                  <c:v>0.17</c:v>
                </c:pt>
                <c:pt idx="2">
                  <c:v>0.126</c:v>
                </c:pt>
                <c:pt idx="3">
                  <c:v>0.434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VFA - All students rate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Graduated</c:v>
                </c:pt>
                <c:pt idx="1">
                  <c:v>Transferred</c:v>
                </c:pt>
                <c:pt idx="2">
                  <c:v>Still Enrolled</c:v>
                </c:pt>
                <c:pt idx="3">
                  <c:v>Left, unknown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0.35199999999999998</c:v>
                </c:pt>
                <c:pt idx="1">
                  <c:v>0.22500000000000001</c:v>
                </c:pt>
                <c:pt idx="2">
                  <c:v>6.9000000000000006E-2</c:v>
                </c:pt>
                <c:pt idx="3">
                  <c:v>0.35400000000000009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9203328"/>
        <c:axId val="259203888"/>
      </c:barChart>
      <c:catAx>
        <c:axId val="25920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9203888"/>
        <c:crosses val="autoZero"/>
        <c:auto val="1"/>
        <c:lblAlgn val="ctr"/>
        <c:lblOffset val="100"/>
        <c:noMultiLvlLbl val="0"/>
      </c:catAx>
      <c:valAx>
        <c:axId val="259203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920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Graduated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Federal Rate</c:v>
                </c:pt>
                <c:pt idx="1">
                  <c:v>VFA - All students rate</c:v>
                </c:pt>
              </c:strCache>
            </c:strRef>
          </c:cat>
          <c:val>
            <c:numRef>
              <c:f>Sheet1!$B$2:$C$2</c:f>
              <c:numCache>
                <c:formatCode>0.0%</c:formatCode>
                <c:ptCount val="2"/>
                <c:pt idx="0">
                  <c:v>0.24</c:v>
                </c:pt>
                <c:pt idx="1">
                  <c:v>0.35199999999999998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Transferred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Federal Rate</c:v>
                </c:pt>
                <c:pt idx="1">
                  <c:v>VFA - All students rate</c:v>
                </c:pt>
              </c:strCache>
            </c:strRef>
          </c:cat>
          <c:val>
            <c:numRef>
              <c:f>Sheet1!$B$3:$C$3</c:f>
              <c:numCache>
                <c:formatCode>0.0%</c:formatCode>
                <c:ptCount val="2"/>
                <c:pt idx="0">
                  <c:v>0.17</c:v>
                </c:pt>
                <c:pt idx="1">
                  <c:v>0.22500000000000001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Still Enrolled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Federal Rate</c:v>
                </c:pt>
                <c:pt idx="1">
                  <c:v>VFA - All students rate</c:v>
                </c:pt>
              </c:strCache>
            </c:strRef>
          </c:cat>
          <c:val>
            <c:numRef>
              <c:f>Sheet1!$B$4:$C$4</c:f>
              <c:numCache>
                <c:formatCode>0.0%</c:formatCode>
                <c:ptCount val="2"/>
                <c:pt idx="0">
                  <c:v>0.126</c:v>
                </c:pt>
                <c:pt idx="1">
                  <c:v>6.9000000000000006E-2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Left, unknown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Federal Rate</c:v>
                </c:pt>
                <c:pt idx="1">
                  <c:v>VFA - All students rate</c:v>
                </c:pt>
              </c:strCache>
            </c:strRef>
          </c:cat>
          <c:val>
            <c:numRef>
              <c:f>Sheet1!$B$5:$C$5</c:f>
              <c:numCache>
                <c:formatCode>0.0%</c:formatCode>
                <c:ptCount val="2"/>
                <c:pt idx="0">
                  <c:v>0.434</c:v>
                </c:pt>
                <c:pt idx="1">
                  <c:v>0.35400000000000009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65071232"/>
        <c:axId val="265071792"/>
      </c:barChart>
      <c:catAx>
        <c:axId val="26507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071792"/>
        <c:crosses val="autoZero"/>
        <c:auto val="1"/>
        <c:lblAlgn val="ctr"/>
        <c:lblOffset val="100"/>
        <c:noMultiLvlLbl val="0"/>
      </c:catAx>
      <c:valAx>
        <c:axId val="26507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071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7D35F3-CB2D-45F9-8429-58216CBB07C4}" type="doc">
      <dgm:prSet loTypeId="urn:microsoft.com/office/officeart/2005/8/layout/rings+Icon" loCatId="relationship" qsTypeId="urn:microsoft.com/office/officeart/2005/8/quickstyle/simple1" qsCatId="simple" csTypeId="urn:microsoft.com/office/officeart/2005/8/colors/colorful1" csCatId="colorful" phldr="1"/>
      <dgm:spPr/>
    </dgm:pt>
    <dgm:pt modelId="{45F6C207-93CB-4145-861A-C09E8B32990C}">
      <dgm:prSet phldrT="[Text]" custT="1"/>
      <dgm:spPr>
        <a:solidFill>
          <a:srgbClr val="0B63B2"/>
        </a:solidFill>
        <a:ln>
          <a:solidFill>
            <a:srgbClr val="043474"/>
          </a:solidFill>
        </a:ln>
      </dgm:spPr>
      <dgm:t>
        <a:bodyPr anchor="t"/>
        <a:lstStyle/>
        <a:p>
          <a:pPr algn="r"/>
          <a:endParaRPr lang="en-US" sz="2000" dirty="0" smtClean="0">
            <a:solidFill>
              <a:schemeClr val="bg1"/>
            </a:solidFill>
          </a:endParaRPr>
        </a:p>
      </dgm:t>
    </dgm:pt>
    <dgm:pt modelId="{7ED73731-735D-4508-A213-A94EDF8B04C8}" type="parTrans" cxnId="{9F8D27EC-E8AB-4126-929E-3BA3A8DCE9FD}">
      <dgm:prSet/>
      <dgm:spPr/>
      <dgm:t>
        <a:bodyPr/>
        <a:lstStyle/>
        <a:p>
          <a:endParaRPr lang="en-US"/>
        </a:p>
      </dgm:t>
    </dgm:pt>
    <dgm:pt modelId="{9725FEE0-56F0-4349-BFB8-104CD7BDF603}" type="sibTrans" cxnId="{9F8D27EC-E8AB-4126-929E-3BA3A8DCE9FD}">
      <dgm:prSet/>
      <dgm:spPr/>
      <dgm:t>
        <a:bodyPr/>
        <a:lstStyle/>
        <a:p>
          <a:endParaRPr lang="en-US"/>
        </a:p>
      </dgm:t>
    </dgm:pt>
    <dgm:pt modelId="{8A69C8FB-FE15-4A80-9A87-0D8EBB1015E5}">
      <dgm:prSet phldrT="[Text]" custT="1"/>
      <dgm:spPr>
        <a:solidFill>
          <a:srgbClr val="FFBE2E">
            <a:alpha val="90000"/>
          </a:srgbClr>
        </a:solidFill>
        <a:ln>
          <a:solidFill>
            <a:schemeClr val="bg1">
              <a:lumMod val="50000"/>
            </a:schemeClr>
          </a:solidFill>
        </a:ln>
      </dgm:spPr>
      <dgm:t>
        <a:bodyPr lIns="0" tIns="0" rIns="0" bIns="0"/>
        <a:lstStyle/>
        <a:p>
          <a:pPr algn="l"/>
          <a:r>
            <a:rPr lang="en-US" sz="1500" dirty="0" smtClean="0">
              <a:ln>
                <a:noFill/>
              </a:ln>
            </a:rPr>
            <a:t>Credential</a:t>
          </a:r>
          <a:br>
            <a:rPr lang="en-US" sz="1500" dirty="0" smtClean="0">
              <a:ln>
                <a:noFill/>
              </a:ln>
            </a:rPr>
          </a:br>
          <a:r>
            <a:rPr lang="en-US" sz="1500" dirty="0" smtClean="0"/>
            <a:t>Seeking</a:t>
          </a:r>
          <a:endParaRPr lang="en-US" sz="1500" dirty="0"/>
        </a:p>
      </dgm:t>
    </dgm:pt>
    <dgm:pt modelId="{E207632D-8C43-49A9-B88F-2F071B8D3E3A}" type="parTrans" cxnId="{8BCCD2FC-B9FF-4687-BC39-976252E9F6E6}">
      <dgm:prSet/>
      <dgm:spPr/>
      <dgm:t>
        <a:bodyPr/>
        <a:lstStyle/>
        <a:p>
          <a:endParaRPr lang="en-US"/>
        </a:p>
      </dgm:t>
    </dgm:pt>
    <dgm:pt modelId="{C6E0CDE5-4D39-4692-B5BB-61A5EC5FF3EF}" type="sibTrans" cxnId="{8BCCD2FC-B9FF-4687-BC39-976252E9F6E6}">
      <dgm:prSet/>
      <dgm:spPr/>
      <dgm:t>
        <a:bodyPr/>
        <a:lstStyle/>
        <a:p>
          <a:endParaRPr lang="en-US"/>
        </a:p>
      </dgm:t>
    </dgm:pt>
    <dgm:pt modelId="{09164000-1260-474B-83D8-C6DD668D29AC}">
      <dgm:prSet phldrT="[Text]" custT="1"/>
      <dgm:spPr>
        <a:solidFill>
          <a:schemeClr val="bg1">
            <a:lumMod val="50000"/>
            <a:alpha val="89000"/>
          </a:schemeClr>
        </a:solidFill>
        <a:ln>
          <a:noFill/>
        </a:ln>
      </dgm:spPr>
      <dgm:t>
        <a:bodyPr anchor="b"/>
        <a:lstStyle/>
        <a:p>
          <a:pPr algn="r"/>
          <a:r>
            <a:rPr lang="en-US" sz="1500" dirty="0" smtClean="0"/>
            <a:t>First Time</a:t>
          </a:r>
        </a:p>
        <a:p>
          <a:pPr algn="r"/>
          <a:r>
            <a:rPr lang="en-US" sz="1500" dirty="0" smtClean="0"/>
            <a:t>in College</a:t>
          </a:r>
          <a:br>
            <a:rPr lang="en-US" sz="1500" dirty="0" smtClean="0"/>
          </a:br>
          <a:endParaRPr lang="en-US" sz="1000" dirty="0"/>
        </a:p>
      </dgm:t>
    </dgm:pt>
    <dgm:pt modelId="{A4FDA927-E8C5-4C92-A3FD-D524DE93C8E0}" type="parTrans" cxnId="{628425DD-97F1-4D29-B119-388BA2C93205}">
      <dgm:prSet/>
      <dgm:spPr/>
      <dgm:t>
        <a:bodyPr/>
        <a:lstStyle/>
        <a:p>
          <a:endParaRPr lang="en-US"/>
        </a:p>
      </dgm:t>
    </dgm:pt>
    <dgm:pt modelId="{41B8CDFF-398F-4E99-8E93-B65AC64470D3}" type="sibTrans" cxnId="{628425DD-97F1-4D29-B119-388BA2C93205}">
      <dgm:prSet/>
      <dgm:spPr/>
      <dgm:t>
        <a:bodyPr/>
        <a:lstStyle/>
        <a:p>
          <a:endParaRPr lang="en-US"/>
        </a:p>
      </dgm:t>
    </dgm:pt>
    <dgm:pt modelId="{D7B1C55D-6684-4772-AF45-C4EEF6F06C74}" type="pres">
      <dgm:prSet presAssocID="{F07D35F3-CB2D-45F9-8429-58216CBB07C4}" presName="Name0" presStyleCnt="0">
        <dgm:presLayoutVars>
          <dgm:chMax val="7"/>
          <dgm:dir/>
          <dgm:resizeHandles val="exact"/>
        </dgm:presLayoutVars>
      </dgm:prSet>
      <dgm:spPr/>
    </dgm:pt>
    <dgm:pt modelId="{A0524FBC-0893-47AD-9BED-5D46D2EEF641}" type="pres">
      <dgm:prSet presAssocID="{F07D35F3-CB2D-45F9-8429-58216CBB07C4}" presName="ellipse1" presStyleLbl="vennNode1" presStyleIdx="0" presStyleCnt="3" custScaleX="150023" custScaleY="150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439E8-B375-4E19-B88B-951C0A27209A}" type="pres">
      <dgm:prSet presAssocID="{F07D35F3-CB2D-45F9-8429-58216CBB07C4}" presName="ellipse2" presStyleLbl="vennNode1" presStyleIdx="1" presStyleCnt="3" custScaleX="93764" custScaleY="93766" custLinFactNeighborX="-78723" custLinFactNeighborY="-66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B32AB-A507-4753-B779-8598836FA218}" type="pres">
      <dgm:prSet presAssocID="{F07D35F3-CB2D-45F9-8429-58216CBB07C4}" presName="ellipse3" presStyleLbl="vennNode1" presStyleIdx="2" presStyleCnt="3" custScaleX="93764" custScaleY="93766" custLinFactNeighborX="-84572" custLinFactNeighborY="21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84B2FF-BB26-46BC-912E-6D12E061DEA3}" type="presOf" srcId="{09164000-1260-474B-83D8-C6DD668D29AC}" destId="{557B32AB-A507-4753-B779-8598836FA218}" srcOrd="0" destOrd="0" presId="urn:microsoft.com/office/officeart/2005/8/layout/rings+Icon"/>
    <dgm:cxn modelId="{8BCCD2FC-B9FF-4687-BC39-976252E9F6E6}" srcId="{F07D35F3-CB2D-45F9-8429-58216CBB07C4}" destId="{8A69C8FB-FE15-4A80-9A87-0D8EBB1015E5}" srcOrd="1" destOrd="0" parTransId="{E207632D-8C43-49A9-B88F-2F071B8D3E3A}" sibTransId="{C6E0CDE5-4D39-4692-B5BB-61A5EC5FF3EF}"/>
    <dgm:cxn modelId="{A4E62801-6DD2-44BD-8CF1-56D63951C386}" type="presOf" srcId="{F07D35F3-CB2D-45F9-8429-58216CBB07C4}" destId="{D7B1C55D-6684-4772-AF45-C4EEF6F06C74}" srcOrd="0" destOrd="0" presId="urn:microsoft.com/office/officeart/2005/8/layout/rings+Icon"/>
    <dgm:cxn modelId="{9F8D27EC-E8AB-4126-929E-3BA3A8DCE9FD}" srcId="{F07D35F3-CB2D-45F9-8429-58216CBB07C4}" destId="{45F6C207-93CB-4145-861A-C09E8B32990C}" srcOrd="0" destOrd="0" parTransId="{7ED73731-735D-4508-A213-A94EDF8B04C8}" sibTransId="{9725FEE0-56F0-4349-BFB8-104CD7BDF603}"/>
    <dgm:cxn modelId="{628425DD-97F1-4D29-B119-388BA2C93205}" srcId="{F07D35F3-CB2D-45F9-8429-58216CBB07C4}" destId="{09164000-1260-474B-83D8-C6DD668D29AC}" srcOrd="2" destOrd="0" parTransId="{A4FDA927-E8C5-4C92-A3FD-D524DE93C8E0}" sibTransId="{41B8CDFF-398F-4E99-8E93-B65AC64470D3}"/>
    <dgm:cxn modelId="{4362B3C6-85AD-469B-879D-1D1177B75D2E}" type="presOf" srcId="{45F6C207-93CB-4145-861A-C09E8B32990C}" destId="{A0524FBC-0893-47AD-9BED-5D46D2EEF641}" srcOrd="0" destOrd="0" presId="urn:microsoft.com/office/officeart/2005/8/layout/rings+Icon"/>
    <dgm:cxn modelId="{3A631454-E201-4218-B305-4C62BC5C3F73}" type="presOf" srcId="{8A69C8FB-FE15-4A80-9A87-0D8EBB1015E5}" destId="{91D439E8-B375-4E19-B88B-951C0A27209A}" srcOrd="0" destOrd="0" presId="urn:microsoft.com/office/officeart/2005/8/layout/rings+Icon"/>
    <dgm:cxn modelId="{244A722D-DCE8-4669-A54D-EEBC1C68D745}" type="presParOf" srcId="{D7B1C55D-6684-4772-AF45-C4EEF6F06C74}" destId="{A0524FBC-0893-47AD-9BED-5D46D2EEF641}" srcOrd="0" destOrd="0" presId="urn:microsoft.com/office/officeart/2005/8/layout/rings+Icon"/>
    <dgm:cxn modelId="{221C8D75-2CB6-43B2-8EF1-7803932F6BA1}" type="presParOf" srcId="{D7B1C55D-6684-4772-AF45-C4EEF6F06C74}" destId="{91D439E8-B375-4E19-B88B-951C0A27209A}" srcOrd="1" destOrd="0" presId="urn:microsoft.com/office/officeart/2005/8/layout/rings+Icon"/>
    <dgm:cxn modelId="{B867C1DA-20CB-4301-B7FC-5F6088A8D69B}" type="presParOf" srcId="{D7B1C55D-6684-4772-AF45-C4EEF6F06C74}" destId="{557B32AB-A507-4753-B779-8598836FA218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24FBC-0893-47AD-9BED-5D46D2EEF641}">
      <dsp:nvSpPr>
        <dsp:cNvPr id="0" name=""/>
        <dsp:cNvSpPr/>
      </dsp:nvSpPr>
      <dsp:spPr>
        <a:xfrm>
          <a:off x="289269" y="-236263"/>
          <a:ext cx="3237688" cy="3237685"/>
        </a:xfrm>
        <a:prstGeom prst="ellipse">
          <a:avLst/>
        </a:prstGeom>
        <a:solidFill>
          <a:srgbClr val="0B63B2"/>
        </a:solidFill>
        <a:ln w="12700" cap="flat" cmpd="sng" algn="ctr">
          <a:solidFill>
            <a:srgbClr val="04347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solidFill>
              <a:schemeClr val="bg1"/>
            </a:solidFill>
          </a:endParaRPr>
        </a:p>
      </dsp:txBody>
      <dsp:txXfrm>
        <a:off x="763417" y="237885"/>
        <a:ext cx="2289392" cy="2289389"/>
      </dsp:txXfrm>
    </dsp:sp>
    <dsp:sp modelId="{91D439E8-B375-4E19-B88B-951C0A27209A}">
      <dsp:nvSpPr>
        <dsp:cNvPr id="0" name=""/>
        <dsp:cNvSpPr/>
      </dsp:nvSpPr>
      <dsp:spPr>
        <a:xfrm>
          <a:off x="308204" y="364334"/>
          <a:ext cx="2023547" cy="2023561"/>
        </a:xfrm>
        <a:prstGeom prst="ellipse">
          <a:avLst/>
        </a:prstGeom>
        <a:solidFill>
          <a:srgbClr val="FFBE2E">
            <a:alpha val="90000"/>
          </a:srgb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n>
                <a:noFill/>
              </a:ln>
            </a:rPr>
            <a:t>Credential</a:t>
          </a:r>
          <a:br>
            <a:rPr lang="en-US" sz="1500" kern="1200" dirty="0" smtClean="0">
              <a:ln>
                <a:noFill/>
              </a:ln>
            </a:rPr>
          </a:br>
          <a:r>
            <a:rPr lang="en-US" sz="1500" kern="1200" dirty="0" smtClean="0"/>
            <a:t>Seeking</a:t>
          </a:r>
          <a:endParaRPr lang="en-US" sz="1500" kern="1200" dirty="0"/>
        </a:p>
      </dsp:txBody>
      <dsp:txXfrm>
        <a:off x="604546" y="660678"/>
        <a:ext cx="1430863" cy="1430873"/>
      </dsp:txXfrm>
    </dsp:sp>
    <dsp:sp modelId="{557B32AB-A507-4753-B779-8598836FA218}">
      <dsp:nvSpPr>
        <dsp:cNvPr id="0" name=""/>
        <dsp:cNvSpPr/>
      </dsp:nvSpPr>
      <dsp:spPr>
        <a:xfrm>
          <a:off x="1291470" y="826955"/>
          <a:ext cx="2023547" cy="2023561"/>
        </a:xfrm>
        <a:prstGeom prst="ellipse">
          <a:avLst/>
        </a:prstGeom>
        <a:solidFill>
          <a:schemeClr val="bg1">
            <a:lumMod val="50000"/>
            <a:alpha val="89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First Time</a:t>
          </a:r>
        </a:p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 College</a:t>
          </a:r>
          <a:br>
            <a:rPr lang="en-US" sz="1500" kern="1200" dirty="0" smtClean="0"/>
          </a:br>
          <a:endParaRPr lang="en-US" sz="1000" kern="1200" dirty="0"/>
        </a:p>
      </dsp:txBody>
      <dsp:txXfrm>
        <a:off x="1587812" y="1123299"/>
        <a:ext cx="1430863" cy="1430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3BFE3-3018-4B50-BCEA-EB932C4B05AC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CAF24-8FFA-489E-98E5-D21DBA8B2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61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074" indent="-170074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5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19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D71-7431-4DD3-B839-49BC019CB1FB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D91-CFA3-41C6-A83C-93CA7AB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7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D71-7431-4DD3-B839-49BC019CB1FB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D91-CFA3-41C6-A83C-93CA7AB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0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D71-7431-4DD3-B839-49BC019CB1FB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D91-CFA3-41C6-A83C-93CA7AB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4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D71-7431-4DD3-B839-49BC019CB1FB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D91-CFA3-41C6-A83C-93CA7AB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0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D71-7431-4DD3-B839-49BC019CB1FB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D91-CFA3-41C6-A83C-93CA7AB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2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D71-7431-4DD3-B839-49BC019CB1FB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D91-CFA3-41C6-A83C-93CA7AB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6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D71-7431-4DD3-B839-49BC019CB1FB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D91-CFA3-41C6-A83C-93CA7AB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1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D71-7431-4DD3-B839-49BC019CB1FB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D91-CFA3-41C6-A83C-93CA7AB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3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D71-7431-4DD3-B839-49BC019CB1FB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D91-CFA3-41C6-A83C-93CA7AB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9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D71-7431-4DD3-B839-49BC019CB1FB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D91-CFA3-41C6-A83C-93CA7AB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8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D71-7431-4DD3-B839-49BC019CB1FB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D91-CFA3-41C6-A83C-93CA7AB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3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0FD71-7431-4DD3-B839-49BC019CB1FB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50D91-CFA3-41C6-A83C-93CA7AB4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68" y="350202"/>
            <a:ext cx="3897153" cy="551039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152121" y="858617"/>
            <a:ext cx="4952831" cy="1754326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reezing" dir="t"/>
            </a:scene3d>
            <a:sp3d prstMaterial="matte"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139700" stA="60000" endA="900" endPos="60000" dist="29997" dir="5400000" sy="-100000" algn="bl" rotWithShape="0"/>
                </a:effectLst>
              </a:rPr>
              <a:t>VFA Community </a:t>
            </a:r>
          </a:p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139700" stA="60000" endA="900" endPos="60000" dist="29997" dir="5400000" sy="-100000" algn="bl" rotWithShape="0"/>
                </a:effectLst>
              </a:rPr>
              <a:t>College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  <a:reflection blurRad="139700" stA="60000" endA="900" endPos="60000" dist="29997" dir="5400000" sy="-100000" algn="bl" rotWithShape="0"/>
              </a:effectLst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2343" y="3033957"/>
            <a:ext cx="5621110" cy="342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65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670257" y="0"/>
            <a:ext cx="9013531" cy="6858000"/>
            <a:chOff x="146256" y="0"/>
            <a:chExt cx="9013531" cy="6858000"/>
          </a:xfrm>
        </p:grpSpPr>
        <p:sp>
          <p:nvSpPr>
            <p:cNvPr id="11" name="Rectangle 10"/>
            <p:cNvSpPr/>
            <p:nvPr/>
          </p:nvSpPr>
          <p:spPr>
            <a:xfrm>
              <a:off x="7000341" y="0"/>
              <a:ext cx="2143657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3503918" y="3424546"/>
              <a:ext cx="6857206" cy="9701"/>
            </a:xfrm>
            <a:prstGeom prst="line">
              <a:avLst/>
            </a:prstGeom>
            <a:ln w="152400">
              <a:solidFill>
                <a:srgbClr val="FDBE5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2"/>
            <p:cNvGrpSpPr/>
            <p:nvPr/>
          </p:nvGrpSpPr>
          <p:grpSpPr>
            <a:xfrm>
              <a:off x="146256" y="4670"/>
              <a:ext cx="9013531" cy="5024530"/>
              <a:chOff x="146256" y="4670"/>
              <a:chExt cx="9013531" cy="5024530"/>
            </a:xfrm>
          </p:grpSpPr>
          <p:sp>
            <p:nvSpPr>
              <p:cNvPr id="16" name="Ellipse 17"/>
              <p:cNvSpPr/>
              <p:nvPr/>
            </p:nvSpPr>
            <p:spPr bwMode="gray">
              <a:xfrm>
                <a:off x="7004916" y="1295400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sp>
            <p:nvSpPr>
              <p:cNvPr id="14" name="Ellipse 17"/>
              <p:cNvSpPr/>
              <p:nvPr/>
            </p:nvSpPr>
            <p:spPr bwMode="gray">
              <a:xfrm>
                <a:off x="7010400" y="3795003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pic>
            <p:nvPicPr>
              <p:cNvPr id="15" name="Picture 14" descr="Chart_up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55541" y="1382388"/>
                <a:ext cx="859104" cy="702150"/>
              </a:xfrm>
              <a:prstGeom prst="rect">
                <a:avLst/>
              </a:prstGeom>
              <a:effectLst>
                <a:outerShdw blurRad="50800" dist="38100" dir="2700000" algn="tl" rotWithShape="0">
                  <a:srgbClr val="000000">
                    <a:alpha val="25000"/>
                  </a:srgbClr>
                </a:outerShdw>
              </a:effec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7010400" y="2057400"/>
                <a:ext cx="213908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>
                    <a:solidFill>
                      <a:srgbClr val="FFFFFF"/>
                    </a:solidFill>
                  </a:rPr>
                  <a:t>Meaningful</a:t>
                </a:r>
              </a:p>
            </p:txBody>
          </p:sp>
          <p:sp>
            <p:nvSpPr>
              <p:cNvPr id="18" name="Title 1"/>
              <p:cNvSpPr txBox="1">
                <a:spLocks/>
              </p:cNvSpPr>
              <p:nvPr/>
            </p:nvSpPr>
            <p:spPr bwMode="auto">
              <a:xfrm>
                <a:off x="146256" y="4670"/>
                <a:ext cx="7027745" cy="12935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:mc="http://schemas.openxmlformats.org/markup-compatibility/2006" xmlns:mv="urn:schemas-microsoft-com:mac:vml" xmlns:ma14="http://schemas.microsoft.com/office/mac/drawingml/2011/main" xmlns="" val="1"/>
                </a:ext>
              </a:extLst>
            </p:spPr>
            <p:txBody>
              <a:bodyPr vert="horz" wrap="square" lIns="0" tIns="0" rIns="0" bIns="0" numCol="1" anchor="b" anchorCtr="0" compatLnSpc="1">
                <a:prstTxWarp prst="textNoShape">
                  <a:avLst/>
                </a:prstTxWarp>
              </a:bodyPr>
              <a:lstStyle>
                <a:lvl1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2pPr>
                <a:lvl3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3pPr>
                <a:lvl4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4pPr>
                <a:lvl5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5pPr>
                <a:lvl6pPr marL="4572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6pPr>
                <a:lvl7pPr marL="9144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7pPr>
                <a:lvl8pPr marL="13716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8pPr>
                <a:lvl9pPr marL="18288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dirty="0">
                    <a:solidFill>
                      <a:srgbClr val="FDBE57"/>
                    </a:solidFill>
                  </a:rPr>
                  <a:t>Federal Community College Success Rate</a:t>
                </a:r>
              </a:p>
              <a:p>
                <a:r>
                  <a:rPr lang="en-US" sz="1600" b="1" dirty="0">
                    <a:solidFill>
                      <a:srgbClr val="FDBE57"/>
                    </a:solidFill>
                  </a:rPr>
                  <a:t>--A POP QUIZ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46256" y="1178541"/>
                <a:ext cx="66829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000" dirty="0">
                  <a:solidFill>
                    <a:srgbClr val="2F2B20"/>
                  </a:solidFill>
                </a:endParaRPr>
              </a:p>
            </p:txBody>
          </p:sp>
          <p:pic>
            <p:nvPicPr>
              <p:cNvPr id="20" name="Picture 19" descr="Complet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694561" y="3960687"/>
                <a:ext cx="755216" cy="635634"/>
              </a:xfrm>
              <a:prstGeom prst="rect">
                <a:avLst/>
              </a:prstGeom>
              <a:effectLst>
                <a:outerShdw blurRad="50800" dist="38100" dir="2700000" algn="tl" rotWithShape="0">
                  <a:srgbClr val="000000">
                    <a:alpha val="25000"/>
                  </a:srgbClr>
                </a:outerShdw>
              </a:effectLst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7004916" y="4522113"/>
                <a:ext cx="213908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>
                    <a:solidFill>
                      <a:srgbClr val="FFFFFF"/>
                    </a:solidFill>
                  </a:rPr>
                  <a:t>Utility</a:t>
                </a:r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1354388" y="1916874"/>
            <a:ext cx="668296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2F2B20"/>
              </a:solidFill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>
                <a:solidFill>
                  <a:srgbClr val="2F2B20"/>
                </a:solidFill>
              </a:rPr>
              <a:t>19.8%		Federal 150% completion</a:t>
            </a:r>
          </a:p>
          <a:p>
            <a:pPr marL="914400" lvl="1" indent="-457200">
              <a:buFont typeface="+mj-lt"/>
              <a:buAutoNum type="alphaUcPeriod"/>
            </a:pPr>
            <a:endParaRPr lang="en-US" sz="2000" dirty="0">
              <a:solidFill>
                <a:srgbClr val="2F2B20"/>
              </a:solidFill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>
                <a:solidFill>
                  <a:srgbClr val="2F2B20"/>
                </a:solidFill>
              </a:rPr>
              <a:t>38.5%		Federal 150% completion + Transfer</a:t>
            </a:r>
          </a:p>
          <a:p>
            <a:pPr marL="914400" lvl="1" indent="-457200">
              <a:buFont typeface="+mj-lt"/>
              <a:buAutoNum type="alphaUcPeriod"/>
            </a:pPr>
            <a:endParaRPr lang="en-US" sz="2000" dirty="0">
              <a:solidFill>
                <a:srgbClr val="2F2B20"/>
              </a:solidFill>
              <a:sym typeface="Wingdings"/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>
                <a:solidFill>
                  <a:srgbClr val="2F2B20"/>
                </a:solidFill>
                <a:sym typeface="Wingdings"/>
              </a:rPr>
              <a:t>25.1%</a:t>
            </a:r>
            <a:r>
              <a:rPr lang="en-US" sz="2000" dirty="0">
                <a:solidFill>
                  <a:srgbClr val="2F2B20"/>
                </a:solidFill>
              </a:rPr>
              <a:t>		Federal 200% completion</a:t>
            </a:r>
          </a:p>
          <a:p>
            <a:pPr marL="914400" lvl="1" indent="-457200">
              <a:spcBef>
                <a:spcPts val="1800"/>
              </a:spcBef>
              <a:buFont typeface="+mj-lt"/>
              <a:buAutoNum type="alphaUcPeriod"/>
            </a:pPr>
            <a:r>
              <a:rPr lang="en-US" sz="2000" dirty="0">
                <a:solidFill>
                  <a:srgbClr val="2F2B20"/>
                </a:solidFill>
                <a:sym typeface="Wingdings"/>
              </a:rPr>
              <a:t>53.4%</a:t>
            </a:r>
            <a:r>
              <a:rPr lang="en-US" sz="2000" dirty="0">
                <a:solidFill>
                  <a:srgbClr val="2F2B20"/>
                </a:solidFill>
              </a:rPr>
              <a:t>		150% </a:t>
            </a:r>
            <a:r>
              <a:rPr lang="en-US" sz="2000" dirty="0" err="1">
                <a:solidFill>
                  <a:srgbClr val="2F2B20"/>
                </a:solidFill>
              </a:rPr>
              <a:t>completion+transfer+still</a:t>
            </a:r>
            <a:r>
              <a:rPr lang="en-US" sz="2000" dirty="0">
                <a:solidFill>
                  <a:srgbClr val="2F2B20"/>
                </a:solidFill>
              </a:rPr>
              <a:t> enrolled</a:t>
            </a:r>
          </a:p>
          <a:p>
            <a:pPr marL="914400" lvl="1" indent="-457200">
              <a:spcBef>
                <a:spcPts val="1800"/>
              </a:spcBef>
              <a:buFont typeface="+mj-lt"/>
              <a:buAutoNum type="alphaUcPeriod"/>
            </a:pPr>
            <a:r>
              <a:rPr lang="en-US" sz="2000" dirty="0">
                <a:solidFill>
                  <a:srgbClr val="2F2B20"/>
                </a:solidFill>
                <a:sym typeface="Wingdings"/>
              </a:rPr>
              <a:t>All of the above</a:t>
            </a:r>
            <a:endParaRPr lang="en-US" sz="2000" dirty="0">
              <a:solidFill>
                <a:srgbClr val="2F2B20"/>
              </a:solidFill>
            </a:endParaRPr>
          </a:p>
          <a:p>
            <a:pPr algn="ctr"/>
            <a:endParaRPr lang="en-US" sz="3200" dirty="0">
              <a:solidFill>
                <a:srgbClr val="2F2B2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54388" y="1916874"/>
            <a:ext cx="668296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2F2B20"/>
              </a:solidFill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>
                <a:solidFill>
                  <a:srgbClr val="2F2B20"/>
                </a:solidFill>
              </a:rPr>
              <a:t>19.8%</a:t>
            </a:r>
          </a:p>
          <a:p>
            <a:pPr marL="914400" lvl="1" indent="-457200">
              <a:buFont typeface="+mj-lt"/>
              <a:buAutoNum type="alphaUcPeriod"/>
            </a:pPr>
            <a:endParaRPr lang="en-US" sz="2000" dirty="0">
              <a:solidFill>
                <a:srgbClr val="2F2B20"/>
              </a:solidFill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>
                <a:solidFill>
                  <a:srgbClr val="2F2B20"/>
                </a:solidFill>
              </a:rPr>
              <a:t>38.5%</a:t>
            </a:r>
          </a:p>
          <a:p>
            <a:pPr marL="914400" lvl="1" indent="-457200">
              <a:buFont typeface="+mj-lt"/>
              <a:buAutoNum type="alphaUcPeriod"/>
            </a:pPr>
            <a:endParaRPr lang="en-US" sz="2000" dirty="0">
              <a:solidFill>
                <a:srgbClr val="2F2B20"/>
              </a:solidFill>
              <a:sym typeface="Wingdings"/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>
                <a:solidFill>
                  <a:srgbClr val="2F2B20"/>
                </a:solidFill>
                <a:sym typeface="Wingdings"/>
              </a:rPr>
              <a:t>25.1%</a:t>
            </a:r>
            <a:endParaRPr lang="en-US" sz="2000" dirty="0">
              <a:solidFill>
                <a:srgbClr val="2F2B20"/>
              </a:solidFill>
            </a:endParaRPr>
          </a:p>
          <a:p>
            <a:pPr marL="914400" lvl="1" indent="-457200">
              <a:spcBef>
                <a:spcPts val="1800"/>
              </a:spcBef>
              <a:buFont typeface="+mj-lt"/>
              <a:buAutoNum type="alphaUcPeriod"/>
            </a:pPr>
            <a:r>
              <a:rPr lang="en-US" sz="2000" dirty="0">
                <a:solidFill>
                  <a:srgbClr val="2F2B20"/>
                </a:solidFill>
                <a:sym typeface="Wingdings"/>
              </a:rPr>
              <a:t>53.4%</a:t>
            </a:r>
            <a:endParaRPr lang="en-US" sz="2000" dirty="0">
              <a:solidFill>
                <a:srgbClr val="2F2B20"/>
              </a:solidFill>
            </a:endParaRPr>
          </a:p>
          <a:p>
            <a:pPr marL="914400" lvl="1" indent="-457200">
              <a:spcBef>
                <a:spcPts val="1800"/>
              </a:spcBef>
              <a:buFont typeface="+mj-lt"/>
              <a:buAutoNum type="alphaUcPeriod"/>
            </a:pPr>
            <a:r>
              <a:rPr lang="en-US" sz="2000" dirty="0">
                <a:solidFill>
                  <a:srgbClr val="2F2B20"/>
                </a:solidFill>
                <a:sym typeface="Wingdings"/>
              </a:rPr>
              <a:t>All of the above</a:t>
            </a:r>
            <a:endParaRPr lang="en-US" sz="2000" dirty="0">
              <a:solidFill>
                <a:srgbClr val="2F2B20"/>
              </a:solidFill>
            </a:endParaRPr>
          </a:p>
          <a:p>
            <a:pPr algn="ctr"/>
            <a:endParaRPr lang="en-US" sz="3200" dirty="0">
              <a:solidFill>
                <a:srgbClr val="2F2B2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3511" y="6036262"/>
            <a:ext cx="6785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First-time, full-time cohort represents less than half of new Students</a:t>
            </a:r>
          </a:p>
          <a:p>
            <a:r>
              <a:rPr lang="en-US" dirty="0"/>
              <a:t>at community colleges</a:t>
            </a:r>
          </a:p>
        </p:txBody>
      </p:sp>
    </p:spTree>
    <p:extLst>
      <p:ext uri="{BB962C8B-B14F-4D97-AF65-F5344CB8AC3E}">
        <p14:creationId xmlns:p14="http://schemas.microsoft.com/office/powerpoint/2010/main" val="174134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2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VFA Federal Graduation Rate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5025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8526162" y="2018270"/>
            <a:ext cx="2403889" cy="3591698"/>
            <a:chOff x="8526162" y="2018270"/>
            <a:chExt cx="2403889" cy="3591698"/>
          </a:xfrm>
        </p:grpSpPr>
        <p:sp>
          <p:nvSpPr>
            <p:cNvPr id="3" name="Right Brace 2"/>
            <p:cNvSpPr/>
            <p:nvPr/>
          </p:nvSpPr>
          <p:spPr>
            <a:xfrm>
              <a:off x="8526162" y="2018270"/>
              <a:ext cx="222422" cy="3591698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049151" y="3243062"/>
              <a:ext cx="188090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53.6% graduated, </a:t>
              </a:r>
            </a:p>
            <a:p>
              <a:r>
                <a:rPr lang="en-US" dirty="0" smtClean="0"/>
                <a:t>transferred or </a:t>
              </a:r>
            </a:p>
            <a:p>
              <a:r>
                <a:rPr lang="en-US" dirty="0" smtClean="0"/>
                <a:t>still enrolled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376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category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included in our Federal 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First-time full-time students</a:t>
            </a:r>
          </a:p>
          <a:p>
            <a:pPr lvl="1"/>
            <a:r>
              <a:rPr lang="en-US" dirty="0" smtClean="0"/>
              <a:t>3,915 out of 29,015 new students</a:t>
            </a:r>
          </a:p>
          <a:p>
            <a:pPr lvl="1"/>
            <a:r>
              <a:rPr lang="en-US" dirty="0" smtClean="0"/>
              <a:t>13.5% of our new students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7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981200" y="921714"/>
            <a:ext cx="8229600" cy="4034174"/>
          </a:xfrm>
        </p:spPr>
        <p:txBody>
          <a:bodyPr>
            <a:noAutofit/>
          </a:bodyPr>
          <a:lstStyle/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B63B2"/>
                </a:solidFill>
              </a:rPr>
              <a:t>VFA Main Cohort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/>
              <a:t>Students who began taking credit or developmental education at your institution in the fall of the cohort year; new to your institution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B63B2"/>
                </a:solidFill>
              </a:rPr>
              <a:t>Credential Seeking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/>
              <a:t>Students in the Main Cohort who earned</a:t>
            </a:r>
            <a:br>
              <a:rPr lang="en-US" sz="1600" dirty="0"/>
            </a:br>
            <a:r>
              <a:rPr lang="en-US" sz="1600" b="1" dirty="0"/>
              <a:t>12 or more credits </a:t>
            </a:r>
            <a:r>
              <a:rPr lang="en-US" sz="1600" dirty="0"/>
              <a:t>in two years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B63B2"/>
                </a:solidFill>
              </a:rPr>
              <a:t>First Time in College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/>
              <a:t>Students in the Main Cohort who were</a:t>
            </a:r>
            <a:br>
              <a:rPr lang="en-US" sz="1600" dirty="0"/>
            </a:br>
            <a:r>
              <a:rPr lang="en-US" sz="1600" dirty="0"/>
              <a:t>degree seeking and first-time in </a:t>
            </a:r>
            <a:br>
              <a:rPr lang="en-US" sz="1600" dirty="0"/>
            </a:br>
            <a:r>
              <a:rPr lang="en-US" sz="1600" dirty="0"/>
              <a:t>post-secondary education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endParaRPr lang="en-US" sz="2000" b="1" dirty="0">
              <a:solidFill>
                <a:srgbClr val="0B63B2"/>
              </a:solidFill>
            </a:endParaRPr>
          </a:p>
          <a:p>
            <a:pPr lvl="1" indent="-34290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457200" lvl="1" indent="0">
              <a:buNone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1" indent="0">
              <a:buSzPct val="75000"/>
              <a:buNone/>
            </a:pPr>
            <a:endParaRPr lang="en-US" sz="1400" dirty="0"/>
          </a:p>
          <a:p>
            <a:pPr marL="800100" lvl="1" indent="-342900">
              <a:buSzPct val="75000"/>
              <a:buFont typeface="Wingdings" charset="2"/>
              <a:buChar char="u"/>
            </a:pPr>
            <a:endParaRPr lang="en-US" sz="1400" dirty="0">
              <a:solidFill>
                <a:schemeClr val="tx1">
                  <a:tint val="75000"/>
                </a:schemeClr>
              </a:solidFill>
            </a:endParaRPr>
          </a:p>
          <a:p>
            <a:pPr marL="800100" lvl="1" indent="-342900">
              <a:buSzPct val="75000"/>
              <a:buFont typeface="Wingdings" charset="2"/>
              <a:buChar char="u"/>
            </a:pPr>
            <a:endParaRPr lang="en-US" sz="1400" dirty="0">
              <a:solidFill>
                <a:schemeClr val="tx1">
                  <a:tint val="75000"/>
                </a:schemeClr>
              </a:solidFill>
            </a:endParaRPr>
          </a:p>
          <a:p>
            <a:pPr marL="800100" lvl="1" indent="-342900">
              <a:buSzPct val="75000"/>
              <a:buFont typeface="Wingdings" charset="2"/>
              <a:buChar char="u"/>
            </a:pPr>
            <a:endParaRPr lang="en-US" sz="1400" dirty="0">
              <a:solidFill>
                <a:schemeClr val="tx1">
                  <a:tint val="75000"/>
                </a:schemeClr>
              </a:solidFill>
            </a:endParaRPr>
          </a:p>
          <a:p>
            <a:endParaRPr lang="en-US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486025" y="-42006"/>
            <a:ext cx="6935876" cy="603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B63B2"/>
                </a:solidFill>
              </a:rPr>
              <a:t>VFA Cohorts vs. IPEDS Cohort</a:t>
            </a:r>
            <a:endParaRPr lang="en-US" sz="1400" b="1" i="1" dirty="0">
              <a:solidFill>
                <a:srgbClr val="0B63B2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27200" y="5963920"/>
            <a:ext cx="8940800" cy="894080"/>
            <a:chOff x="0" y="5963920"/>
            <a:chExt cx="9144000" cy="894080"/>
          </a:xfrm>
        </p:grpSpPr>
        <p:sp>
          <p:nvSpPr>
            <p:cNvPr id="7" name="TextBox 6"/>
            <p:cNvSpPr txBox="1"/>
            <p:nvPr/>
          </p:nvSpPr>
          <p:spPr>
            <a:xfrm>
              <a:off x="0" y="5963920"/>
              <a:ext cx="9144000" cy="8940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noAutofit/>
            </a:bodyPr>
            <a:lstStyle/>
            <a:p>
              <a:endParaRPr lang="en-US" dirty="0"/>
            </a:p>
          </p:txBody>
        </p:sp>
        <p:pic>
          <p:nvPicPr>
            <p:cNvPr id="8" name="Picture 7" descr="AACC_letterhead_1 top"/>
            <p:cNvPicPr/>
            <p:nvPr/>
          </p:nvPicPr>
          <p:blipFill rotWithShape="1">
            <a:blip r:embed="rId3"/>
            <a:srcRect r="74045" b="13333"/>
            <a:stretch/>
          </p:blipFill>
          <p:spPr bwMode="auto">
            <a:xfrm>
              <a:off x="7179945" y="6080760"/>
              <a:ext cx="1776730" cy="66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" name="Group 13"/>
          <p:cNvGrpSpPr/>
          <p:nvPr/>
        </p:nvGrpSpPr>
        <p:grpSpPr>
          <a:xfrm>
            <a:off x="6707172" y="2347107"/>
            <a:ext cx="5429459" cy="3627562"/>
            <a:chOff x="5183171" y="2347107"/>
            <a:chExt cx="5429459" cy="3627562"/>
          </a:xfrm>
        </p:grpSpPr>
        <p:graphicFrame>
          <p:nvGraphicFramePr>
            <p:cNvPr id="5" name="Diagram 4"/>
            <p:cNvGraphicFramePr/>
            <p:nvPr>
              <p:extLst/>
            </p:nvPr>
          </p:nvGraphicFramePr>
          <p:xfrm>
            <a:off x="5183171" y="2377241"/>
            <a:ext cx="5429459" cy="35974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6431870" y="2347107"/>
              <a:ext cx="165568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</a:rPr>
                <a:t>Main Cohort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417263" y="3195378"/>
            <a:ext cx="1143000" cy="1143000"/>
            <a:chOff x="7013839" y="3195379"/>
            <a:chExt cx="1053622" cy="1014883"/>
          </a:xfrm>
        </p:grpSpPr>
        <p:sp>
          <p:nvSpPr>
            <p:cNvPr id="2" name="Oval 1"/>
            <p:cNvSpPr/>
            <p:nvPr/>
          </p:nvSpPr>
          <p:spPr>
            <a:xfrm>
              <a:off x="7013839" y="3195379"/>
              <a:ext cx="1053622" cy="1014883"/>
            </a:xfrm>
            <a:prstGeom prst="ellipse">
              <a:avLst/>
            </a:prstGeom>
            <a:solidFill>
              <a:srgbClr val="FF0000">
                <a:alpha val="3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171513" y="3518154"/>
              <a:ext cx="843870" cy="327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IPEDS</a:t>
              </a:r>
            </a:p>
          </p:txBody>
        </p:sp>
      </p:grpSp>
      <p:sp>
        <p:nvSpPr>
          <p:cNvPr id="13" name="Content Placeholder 2"/>
          <p:cNvSpPr txBox="1">
            <a:spLocks/>
          </p:cNvSpPr>
          <p:nvPr/>
        </p:nvSpPr>
        <p:spPr>
          <a:xfrm>
            <a:off x="1981200" y="5062320"/>
            <a:ext cx="8229600" cy="1708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BE2E"/>
              </a:buClr>
              <a:buFont typeface="Arial"/>
              <a:buChar char="•"/>
              <a:defRPr sz="3200" kern="1200">
                <a:solidFill>
                  <a:schemeClr val="bg1">
                    <a:lumMod val="50000"/>
                  </a:schemeClr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BE2E"/>
              </a:buClr>
              <a:buFont typeface="Arial"/>
              <a:buChar char="–"/>
              <a:defRPr sz="2800" kern="1200">
                <a:solidFill>
                  <a:schemeClr val="bg1">
                    <a:lumMod val="50000"/>
                  </a:schemeClr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BE2E"/>
              </a:buClr>
              <a:buFont typeface="Arial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BE2E"/>
              </a:buClr>
              <a:buFont typeface="Arial"/>
              <a:buChar char="–"/>
              <a:defRPr sz="2000" kern="1200">
                <a:solidFill>
                  <a:schemeClr val="bg1">
                    <a:lumMod val="50000"/>
                  </a:schemeClr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BE2E"/>
              </a:buClr>
              <a:buFont typeface="Arial"/>
              <a:buChar char="»"/>
              <a:defRPr sz="2000" kern="1200">
                <a:solidFill>
                  <a:schemeClr val="bg1">
                    <a:lumMod val="50000"/>
                  </a:schemeClr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FF0000"/>
                </a:solidFill>
              </a:rPr>
              <a:t>IPEDS Federal Graduation Rate</a:t>
            </a:r>
          </a:p>
          <a:p>
            <a:pPr lvl="2" indent="-342900">
              <a:buFont typeface="Wingdings" panose="05000000000000000000" pitchFamily="2" charset="2"/>
              <a:buChar char="Ø"/>
            </a:pPr>
            <a:r>
              <a:rPr lang="en-US" sz="1600" dirty="0"/>
              <a:t>150% time, full-time, degree seeking, first-time in post-secondary education</a:t>
            </a:r>
            <a:endParaRPr lang="en-US" sz="1400" dirty="0"/>
          </a:p>
          <a:p>
            <a:pPr marL="800100" lvl="1" indent="-342900">
              <a:buSzPct val="75000"/>
              <a:buFont typeface="Wingdings" charset="2"/>
              <a:buChar char="u"/>
            </a:pPr>
            <a:endParaRPr lang="en-US" sz="1400" dirty="0">
              <a:solidFill>
                <a:schemeClr val="tx1">
                  <a:tint val="75000"/>
                </a:schemeClr>
              </a:solidFill>
            </a:endParaRPr>
          </a:p>
          <a:p>
            <a:pPr marL="800100" lvl="1" indent="-342900">
              <a:buSzPct val="75000"/>
              <a:buFont typeface="Wingdings" charset="2"/>
              <a:buChar char="u"/>
            </a:pPr>
            <a:endParaRPr lang="en-US" sz="1400" dirty="0">
              <a:solidFill>
                <a:schemeClr val="tx1">
                  <a:tint val="75000"/>
                </a:schemeClr>
              </a:solidFill>
            </a:endParaRPr>
          </a:p>
          <a:p>
            <a:pPr marL="800100" lvl="1" indent="-342900">
              <a:buSzPct val="75000"/>
              <a:buFont typeface="Wingdings" charset="2"/>
              <a:buChar char="u"/>
            </a:pPr>
            <a:endParaRPr lang="en-US" sz="1400" dirty="0">
              <a:solidFill>
                <a:schemeClr val="tx1">
                  <a:tint val="75000"/>
                </a:schemeClr>
              </a:solidFill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6691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300" dirty="0"/>
              <a:t>VFA Six-Year Outcomes vs. IPEDS 150% Time Outcomes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727200" y="5963920"/>
            <a:ext cx="8940800" cy="894080"/>
            <a:chOff x="0" y="5963920"/>
            <a:chExt cx="9144000" cy="894080"/>
          </a:xfrm>
        </p:grpSpPr>
        <p:sp>
          <p:nvSpPr>
            <p:cNvPr id="6" name="TextBox 5"/>
            <p:cNvSpPr txBox="1"/>
            <p:nvPr/>
          </p:nvSpPr>
          <p:spPr>
            <a:xfrm>
              <a:off x="0" y="5963920"/>
              <a:ext cx="9144000" cy="8940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noAutofit/>
            </a:bodyPr>
            <a:lstStyle/>
            <a:p>
              <a:endParaRPr lang="en-US" dirty="0"/>
            </a:p>
          </p:txBody>
        </p:sp>
        <p:pic>
          <p:nvPicPr>
            <p:cNvPr id="7" name="Picture 6" descr="AACC_letterhead_1 top"/>
            <p:cNvPicPr/>
            <p:nvPr/>
          </p:nvPicPr>
          <p:blipFill rotWithShape="1">
            <a:blip r:embed="rId2"/>
            <a:srcRect r="74045" b="13333"/>
            <a:stretch/>
          </p:blipFill>
          <p:spPr bwMode="auto">
            <a:xfrm>
              <a:off x="7179945" y="6080760"/>
              <a:ext cx="1776730" cy="66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1865644" y="6080761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above graphs represent the average data for all colleges that participated in the VFA.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09126" y="1282363"/>
            <a:ext cx="5088915" cy="4484400"/>
          </a:xfrm>
          <a:prstGeom prst="rect">
            <a:avLst/>
          </a:prstGeom>
        </p:spPr>
      </p:pic>
      <p:sp>
        <p:nvSpPr>
          <p:cNvPr id="9" name="Flowchart: Connector 8"/>
          <p:cNvSpPr/>
          <p:nvPr/>
        </p:nvSpPr>
        <p:spPr>
          <a:xfrm>
            <a:off x="6417548" y="2728914"/>
            <a:ext cx="2180493" cy="1999622"/>
          </a:xfrm>
          <a:prstGeom prst="flowChartConnector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7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Graduation Rate and VFA community college VFA rates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3329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9127" y="6391469"/>
            <a:ext cx="9519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Federal rate is First-time, full-time students after 3 years, VFA rate is all students after 6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15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Graduation Rate </a:t>
            </a:r>
            <a:r>
              <a:rPr lang="en-US" dirty="0"/>
              <a:t>and VFA community college VFA rates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7206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9127" y="6391469"/>
            <a:ext cx="9519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Federal rate is First-time, full-time students after 3 years, VFA rate is all students after 6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VFA community college federal graduation rate, is an incomplete measure of how we are serving students.</a:t>
            </a:r>
          </a:p>
          <a:p>
            <a:r>
              <a:rPr lang="en-US" dirty="0" smtClean="0"/>
              <a:t>VFA 6-year outcomes are better because:</a:t>
            </a:r>
          </a:p>
          <a:p>
            <a:pPr lvl="1"/>
            <a:r>
              <a:rPr lang="en-US" dirty="0" smtClean="0"/>
              <a:t>We capture more students—Federal rate was only 13% of our entering class in 2008</a:t>
            </a:r>
          </a:p>
          <a:p>
            <a:pPr lvl="1"/>
            <a:r>
              <a:rPr lang="en-US" dirty="0" smtClean="0"/>
              <a:t>We capture more outcomes</a:t>
            </a:r>
          </a:p>
          <a:p>
            <a:pPr lvl="1"/>
            <a:r>
              <a:rPr lang="en-US" dirty="0" smtClean="0"/>
              <a:t>We have a longer time-horizon, to allow part-time students a chance to complete</a:t>
            </a:r>
          </a:p>
          <a:p>
            <a:pPr lvl="1"/>
            <a:r>
              <a:rPr lang="en-US" dirty="0" smtClean="0"/>
              <a:t>We can look at outcomes for different populations</a:t>
            </a:r>
          </a:p>
          <a:p>
            <a:r>
              <a:rPr lang="en-US" dirty="0" smtClean="0"/>
              <a:t>VFA success rate* for all incoming students is 64.4%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6176963"/>
            <a:ext cx="7550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*VFA community college success rate is the percent of students who either completed a credential or</a:t>
            </a:r>
          </a:p>
          <a:p>
            <a:r>
              <a:rPr lang="en-US" sz="1400" dirty="0"/>
              <a:t>t</a:t>
            </a:r>
            <a:r>
              <a:rPr lang="en-US" sz="1400" dirty="0" smtClean="0"/>
              <a:t>ransferred within six years, or were enrolled in their 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academic year.</a:t>
            </a:r>
          </a:p>
        </p:txBody>
      </p:sp>
    </p:spTree>
    <p:extLst>
      <p:ext uri="{BB962C8B-B14F-4D97-AF65-F5344CB8AC3E}">
        <p14:creationId xmlns:p14="http://schemas.microsoft.com/office/powerpoint/2010/main" val="10407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AEC4BF29CD8D4487C7AF04CBA99993" ma:contentTypeVersion="1" ma:contentTypeDescription="Create a new document." ma:contentTypeScope="" ma:versionID="65ed2610a5cba005be8e216f5209ab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ce719bc752a0c41c532d2795c283fc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A1AFD5F-0123-4F71-9FCB-33438D2C6C71}"/>
</file>

<file path=customXml/itemProps2.xml><?xml version="1.0" encoding="utf-8"?>
<ds:datastoreItem xmlns:ds="http://schemas.openxmlformats.org/officeDocument/2006/customXml" ds:itemID="{88F19EC9-72EF-4234-975B-FEACDF7FCB1A}"/>
</file>

<file path=customXml/itemProps3.xml><?xml version="1.0" encoding="utf-8"?>
<ds:datastoreItem xmlns:ds="http://schemas.openxmlformats.org/officeDocument/2006/customXml" ds:itemID="{AEBBEC50-E19B-4999-A7C3-697139EF0B4B}"/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341</Words>
  <Application>Microsoft Office PowerPoint</Application>
  <PresentationFormat>Widescreen</PresentationFormat>
  <Paragraphs>72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Wingdings</vt:lpstr>
      <vt:lpstr>Office Theme</vt:lpstr>
      <vt:lpstr>PowerPoint Presentation</vt:lpstr>
      <vt:lpstr>PowerPoint Presentation</vt:lpstr>
      <vt:lpstr>VFA Federal Graduation Rate</vt:lpstr>
      <vt:lpstr>Who is included in our Federal Rate?</vt:lpstr>
      <vt:lpstr>PowerPoint Presentation</vt:lpstr>
      <vt:lpstr>VFA Six-Year Outcomes vs. IPEDS 150% Time Outcomes</vt:lpstr>
      <vt:lpstr>Federal Graduation Rate and VFA community college VFA rates</vt:lpstr>
      <vt:lpstr>Federal Graduation Rate and VFA community college VFA rates</vt:lpstr>
      <vt:lpstr>Conclusion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Take-Away Slides</dc:title>
  <dc:creator>KENT PHILLIPPE</dc:creator>
  <cp:lastModifiedBy>KENT PHILLIPPE</cp:lastModifiedBy>
  <cp:revision>13</cp:revision>
  <dcterms:created xsi:type="dcterms:W3CDTF">2016-05-10T17:23:40Z</dcterms:created>
  <dcterms:modified xsi:type="dcterms:W3CDTF">2016-05-26T19:40:24Z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0x010100B6AEC4BF29CD8D4487C7AF04CBA99993</vt:lpwstr>
  </property>
</Properties>
</file>