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2">
  <p:sldMasterIdLst>
    <p:sldMasterId id="2147483672" r:id="rId4"/>
  </p:sldMasterIdLst>
  <p:notesMasterIdLst>
    <p:notesMasterId r:id="rId24"/>
  </p:notesMasterIdLst>
  <p:handoutMasterIdLst>
    <p:handoutMasterId r:id="rId25"/>
  </p:handoutMasterIdLst>
  <p:sldIdLst>
    <p:sldId id="432" r:id="rId5"/>
    <p:sldId id="445" r:id="rId6"/>
    <p:sldId id="427" r:id="rId7"/>
    <p:sldId id="461" r:id="rId8"/>
    <p:sldId id="462" r:id="rId9"/>
    <p:sldId id="455" r:id="rId10"/>
    <p:sldId id="434" r:id="rId11"/>
    <p:sldId id="464" r:id="rId12"/>
    <p:sldId id="465" r:id="rId13"/>
    <p:sldId id="467" r:id="rId14"/>
    <p:sldId id="466" r:id="rId15"/>
    <p:sldId id="463" r:id="rId16"/>
    <p:sldId id="440" r:id="rId17"/>
    <p:sldId id="441" r:id="rId18"/>
    <p:sldId id="460" r:id="rId19"/>
    <p:sldId id="459" r:id="rId20"/>
    <p:sldId id="468" r:id="rId21"/>
    <p:sldId id="454" r:id="rId22"/>
    <p:sldId id="439" r:id="rId23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 userDrawn="1">
          <p15:clr>
            <a:srgbClr val="A4A3A4"/>
          </p15:clr>
        </p15:guide>
        <p15:guide id="2" pos="2304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AWN CULLITY" initials="dc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B63B2"/>
    <a:srgbClr val="9B9B9B"/>
    <a:srgbClr val="848484"/>
    <a:srgbClr val="FFBE2E"/>
    <a:srgbClr val="949494"/>
    <a:srgbClr val="0434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800" autoAdjust="0"/>
    <p:restoredTop sz="79771" autoAdjust="0"/>
  </p:normalViewPr>
  <p:slideViewPr>
    <p:cSldViewPr snapToGrid="0" snapToObjects="1">
      <p:cViewPr varScale="1">
        <p:scale>
          <a:sx n="73" d="100"/>
          <a:sy n="73" d="100"/>
        </p:scale>
        <p:origin x="1602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81" d="100"/>
          <a:sy n="81" d="100"/>
        </p:scale>
        <p:origin x="-1998" y="-90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70031" cy="479569"/>
          </a:xfrm>
          <a:prstGeom prst="rect">
            <a:avLst/>
          </a:prstGeom>
        </p:spPr>
        <p:txBody>
          <a:bodyPr vert="horz" lIns="94661" tIns="47331" rIns="94661" bIns="47331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17" y="1"/>
            <a:ext cx="3170031" cy="479569"/>
          </a:xfrm>
          <a:prstGeom prst="rect">
            <a:avLst/>
          </a:prstGeom>
        </p:spPr>
        <p:txBody>
          <a:bodyPr vert="horz" lIns="94661" tIns="47331" rIns="94661" bIns="47331" rtlCol="0"/>
          <a:lstStyle>
            <a:lvl1pPr algn="r">
              <a:defRPr sz="1200"/>
            </a:lvl1pPr>
          </a:lstStyle>
          <a:p>
            <a:fld id="{761CACA2-C0DF-4AD5-8FE0-13EFE621E211}" type="datetimeFigureOut">
              <a:rPr lang="en-US" smtClean="0"/>
              <a:pPr/>
              <a:t>1/26/2017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995"/>
            <a:ext cx="3170031" cy="479569"/>
          </a:xfrm>
          <a:prstGeom prst="rect">
            <a:avLst/>
          </a:prstGeom>
        </p:spPr>
        <p:txBody>
          <a:bodyPr vert="horz" lIns="94661" tIns="47331" rIns="94661" bIns="47331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17" y="9119995"/>
            <a:ext cx="3170031" cy="479569"/>
          </a:xfrm>
          <a:prstGeom prst="rect">
            <a:avLst/>
          </a:prstGeom>
        </p:spPr>
        <p:txBody>
          <a:bodyPr vert="horz" lIns="94661" tIns="47331" rIns="94661" bIns="47331" rtlCol="0" anchor="b"/>
          <a:lstStyle>
            <a:lvl1pPr algn="r">
              <a:defRPr sz="1200"/>
            </a:lvl1pPr>
          </a:lstStyle>
          <a:p>
            <a:fld id="{5E3D7EDE-B95A-487F-BEAC-1C5CE7A94A7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3130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48" tIns="48325" rIns="96648" bIns="4832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48" tIns="48325" rIns="96648" bIns="48325" rtlCol="0"/>
          <a:lstStyle>
            <a:lvl1pPr algn="r">
              <a:defRPr sz="1200"/>
            </a:lvl1pPr>
          </a:lstStyle>
          <a:p>
            <a:fld id="{052DF0C4-5103-49AF-9637-79A57937C445}" type="datetimeFigureOut">
              <a:rPr lang="en-US" smtClean="0"/>
              <a:pPr/>
              <a:t>1/26/2017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19138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8" tIns="48325" rIns="96648" bIns="48325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48" tIns="48325" rIns="96648" bIns="4832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48" tIns="48325" rIns="96648" bIns="4832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48" tIns="48325" rIns="96648" bIns="48325" rtlCol="0" anchor="b"/>
          <a:lstStyle>
            <a:lvl1pPr algn="r">
              <a:defRPr sz="1200"/>
            </a:lvl1pPr>
          </a:lstStyle>
          <a:p>
            <a:fld id="{2BE612CB-26C7-4958-BAD7-91954A40EE7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73433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46610">
              <a:defRPr/>
            </a:pPr>
            <a:r>
              <a:rPr lang="en-US" sz="2500" dirty="0"/>
              <a:t>Contact: VFA@aacc.nche.edu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E612CB-26C7-4958-BAD7-91954A40EE77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9188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48507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E612CB-26C7-4958-BAD7-91954A40EE77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86759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48507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E612CB-26C7-4958-BAD7-91954A40EE77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888936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46610">
              <a:defRPr/>
            </a:pPr>
            <a:endParaRPr lang="en-US" sz="25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E612CB-26C7-4958-BAD7-91954A40EE77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152600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baseline="0" dirty="0" smtClean="0"/>
              <a:t>VFA Workflow</a:t>
            </a:r>
          </a:p>
          <a:p>
            <a:pPr marL="237127" indent="-237127">
              <a:buFont typeface="Wingdings" panose="05000000000000000000" pitchFamily="2" charset="2"/>
              <a:buChar char="Ø"/>
            </a:pPr>
            <a:endParaRPr lang="en-US" baseline="0" dirty="0" smtClean="0"/>
          </a:p>
          <a:p>
            <a:pPr marL="177845" indent="-177845">
              <a:buFont typeface="Arial" panose="020B0604020202020204" pitchFamily="34" charset="0"/>
              <a:buChar char="•"/>
            </a:pPr>
            <a:r>
              <a:rPr lang="en-US" baseline="0" dirty="0" smtClean="0"/>
              <a:t>All colleges must first configure how they will do data entry</a:t>
            </a:r>
          </a:p>
          <a:p>
            <a:pPr marL="177845" indent="-177845">
              <a:buFont typeface="Arial" panose="020B0604020202020204" pitchFamily="34" charset="0"/>
              <a:buChar char="•"/>
            </a:pPr>
            <a:r>
              <a:rPr lang="en-US" baseline="0" dirty="0" smtClean="0"/>
              <a:t>Depending on configuration, allows for data upload (bulk and/or raw files)</a:t>
            </a:r>
          </a:p>
          <a:p>
            <a:pPr marL="177845" indent="-177845">
              <a:buFont typeface="Arial" panose="020B0604020202020204" pitchFamily="34" charset="0"/>
              <a:buChar char="•"/>
            </a:pPr>
            <a:r>
              <a:rPr lang="en-US" baseline="0" dirty="0" smtClean="0"/>
              <a:t>All data entry methods populate online data entry forms and allow viewing and/or editing raw data</a:t>
            </a:r>
          </a:p>
          <a:p>
            <a:pPr marL="177845" indent="-177845">
              <a:buFont typeface="Arial" panose="020B0604020202020204" pitchFamily="34" charset="0"/>
              <a:buChar char="•"/>
            </a:pPr>
            <a:r>
              <a:rPr lang="en-US" baseline="0" dirty="0" smtClean="0"/>
              <a:t>Validation through online data entry forms; summarized in Data Validation page</a:t>
            </a:r>
          </a:p>
          <a:p>
            <a:pPr marL="177845" indent="-177845">
              <a:buFont typeface="Arial" panose="020B0604020202020204" pitchFamily="34" charset="0"/>
              <a:buChar char="•"/>
            </a:pPr>
            <a:r>
              <a:rPr lang="en-US" baseline="0" dirty="0" smtClean="0"/>
              <a:t>After data entry is complete, mark data for review. System allows user to add notes for approvers.</a:t>
            </a:r>
          </a:p>
          <a:p>
            <a:pPr marL="177845" indent="-177845">
              <a:buFont typeface="Arial" panose="020B0604020202020204" pitchFamily="34" charset="0"/>
              <a:buChar char="•"/>
            </a:pPr>
            <a:r>
              <a:rPr lang="en-US" baseline="0" dirty="0" smtClean="0"/>
              <a:t>Publish Data – only available to users with access and can only be done if no errors exist</a:t>
            </a:r>
          </a:p>
          <a:p>
            <a:pPr marL="177845" indent="-177845">
              <a:buFont typeface="Arial" panose="020B0604020202020204" pitchFamily="34" charset="0"/>
              <a:buChar char="•"/>
            </a:pPr>
            <a:endParaRPr lang="en-US" baseline="0" dirty="0" smtClean="0"/>
          </a:p>
          <a:p>
            <a:pPr marL="177845" indent="-177845">
              <a:buFont typeface="Arial" panose="020B0604020202020204" pitchFamily="34" charset="0"/>
              <a:buChar char="•"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E612CB-26C7-4958-BAD7-91954A40EE77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692414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7845" indent="-177845" defTabSz="948507">
              <a:buFontTx/>
              <a:buChar char="-"/>
              <a:defRPr/>
            </a:pPr>
            <a:r>
              <a:rPr lang="en-US" dirty="0">
                <a:solidFill>
                  <a:schemeClr val="tx1">
                    <a:tint val="75000"/>
                  </a:schemeClr>
                </a:solidFill>
              </a:rPr>
              <a:t>Ability to configure and administer your data collection; workflow</a:t>
            </a:r>
          </a:p>
          <a:p>
            <a:pPr marL="652099" lvl="1" indent="-177845">
              <a:buFont typeface="Wingdings" panose="05000000000000000000" pitchFamily="2" charset="2"/>
              <a:buChar char="Ø"/>
            </a:pPr>
            <a:r>
              <a:rPr lang="en-US" dirty="0" smtClean="0"/>
              <a:t>Configure</a:t>
            </a:r>
            <a:r>
              <a:rPr lang="en-US" baseline="0" dirty="0" smtClean="0"/>
              <a:t> what data you will be reporting and system will grant access to different sections accordingly</a:t>
            </a:r>
          </a:p>
          <a:p>
            <a:pPr marL="652099" lvl="1" indent="-177845">
              <a:buFont typeface="Wingdings" panose="05000000000000000000" pitchFamily="2" charset="2"/>
              <a:buChar char="Ø"/>
            </a:pPr>
            <a:r>
              <a:rPr lang="en-US" baseline="0" dirty="0" smtClean="0"/>
              <a:t>Also used during error checking.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E612CB-26C7-4958-BAD7-91954A40EE77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549313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VFA Online</a:t>
            </a:r>
            <a:r>
              <a:rPr lang="en-US" b="1" baseline="0" dirty="0" smtClean="0"/>
              <a:t> Data Collection Forms</a:t>
            </a:r>
          </a:p>
          <a:p>
            <a:endParaRPr lang="en-US" b="1" dirty="0" smtClean="0"/>
          </a:p>
          <a:p>
            <a:pPr marL="177845" indent="-177845">
              <a:buFont typeface="Arial" panose="020B0604020202020204" pitchFamily="34" charset="0"/>
              <a:buChar char="•"/>
            </a:pPr>
            <a:r>
              <a:rPr lang="en-US" dirty="0" smtClean="0"/>
              <a:t>Accordion–style condenses</a:t>
            </a:r>
            <a:r>
              <a:rPr lang="en-US" baseline="0" dirty="0" smtClean="0"/>
              <a:t> the forms to only see data you’re currently entering (by disaggregation)</a:t>
            </a:r>
          </a:p>
          <a:p>
            <a:pPr marL="177845" indent="-177845">
              <a:buFont typeface="Arial" panose="020B0604020202020204" pitchFamily="34" charset="0"/>
              <a:buChar char="•"/>
            </a:pPr>
            <a:r>
              <a:rPr lang="en-US" dirty="0" smtClean="0"/>
              <a:t>Real-time validation on page (right column indicators)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E612CB-26C7-4958-BAD7-91954A40EE77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06535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48507">
              <a:defRPr/>
            </a:pPr>
            <a:r>
              <a:rPr lang="en-US" dirty="0" smtClean="0"/>
              <a:t>Export to Excel</a:t>
            </a:r>
          </a:p>
          <a:p>
            <a:endParaRPr lang="en-US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E612CB-26C7-4958-BAD7-91954A40EE77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887761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48507">
              <a:defRPr/>
            </a:pPr>
            <a:r>
              <a:rPr lang="en-US" dirty="0" smtClean="0"/>
              <a:t>Export to Excel</a:t>
            </a:r>
          </a:p>
          <a:p>
            <a:endParaRPr lang="en-US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E612CB-26C7-4958-BAD7-91954A40EE77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337938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48507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E612CB-26C7-4958-BAD7-91954A40EE77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91880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96408" lvl="1" indent="-296408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>
                    <a:tint val="75000"/>
                  </a:schemeClr>
                </a:solidFill>
              </a:rPr>
              <a:t>Three methods for </a:t>
            </a:r>
            <a:r>
              <a:rPr lang="en-US" dirty="0" smtClean="0">
                <a:solidFill>
                  <a:schemeClr val="tx1">
                    <a:tint val="75000"/>
                  </a:schemeClr>
                </a:solidFill>
              </a:rPr>
              <a:t>reporting</a:t>
            </a:r>
            <a:r>
              <a:rPr lang="en-US" baseline="0" dirty="0" smtClean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1">
                    <a:tint val="75000"/>
                  </a:schemeClr>
                </a:solidFill>
              </a:rPr>
              <a:t>your college’s VFA data </a:t>
            </a:r>
            <a:endParaRPr lang="en-US" dirty="0">
              <a:solidFill>
                <a:schemeClr val="tx1">
                  <a:tint val="75000"/>
                </a:schemeClr>
              </a:solidFill>
            </a:endParaRPr>
          </a:p>
          <a:p>
            <a:pPr marL="770662" lvl="2" indent="-296408">
              <a:buFont typeface="Wingdings" panose="05000000000000000000" pitchFamily="2" charset="2"/>
              <a:buChar char="Ø"/>
            </a:pPr>
            <a:endParaRPr lang="en-US" dirty="0" smtClean="0">
              <a:solidFill>
                <a:schemeClr val="tx1">
                  <a:tint val="75000"/>
                </a:schemeClr>
              </a:solidFill>
            </a:endParaRPr>
          </a:p>
          <a:p>
            <a:pPr marL="770662" lvl="2" indent="-296408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1">
                    <a:tint val="75000"/>
                  </a:schemeClr>
                </a:solidFill>
              </a:rPr>
              <a:t>Raw Files Upload </a:t>
            </a:r>
          </a:p>
          <a:p>
            <a:pPr marL="1227862" lvl="3" indent="-296408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>
                    <a:tint val="75000"/>
                  </a:schemeClr>
                </a:solidFill>
              </a:rPr>
              <a:t>Student- and course-level data is collected, translated &amp; loaded into the data online forms and VFA database tables. </a:t>
            </a:r>
          </a:p>
          <a:p>
            <a:pPr marL="1227862" lvl="3" indent="-296408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>
                    <a:tint val="75000"/>
                  </a:schemeClr>
                </a:solidFill>
              </a:rPr>
              <a:t>The underlying</a:t>
            </a:r>
            <a:r>
              <a:rPr lang="en-US" baseline="0" dirty="0" smtClean="0">
                <a:solidFill>
                  <a:schemeClr val="tx1">
                    <a:tint val="75000"/>
                  </a:schemeClr>
                </a:solidFill>
              </a:rPr>
              <a:t> data is </a:t>
            </a:r>
            <a:r>
              <a:rPr lang="en-US" dirty="0" smtClean="0">
                <a:solidFill>
                  <a:schemeClr val="tx1">
                    <a:tint val="75000"/>
                  </a:schemeClr>
                </a:solidFill>
              </a:rPr>
              <a:t>deleted after data collection closes. AACC will not store student unit record data.</a:t>
            </a:r>
          </a:p>
          <a:p>
            <a:pPr marL="770662" lvl="2" indent="-296408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1">
                    <a:tint val="75000"/>
                  </a:schemeClr>
                </a:solidFill>
              </a:rPr>
              <a:t>Manual </a:t>
            </a:r>
            <a:r>
              <a:rPr lang="en-US" dirty="0">
                <a:solidFill>
                  <a:schemeClr val="tx1">
                    <a:tint val="75000"/>
                  </a:schemeClr>
                </a:solidFill>
              </a:rPr>
              <a:t>online data entry </a:t>
            </a:r>
            <a:r>
              <a:rPr lang="en-US" dirty="0" smtClean="0">
                <a:solidFill>
                  <a:schemeClr val="tx1">
                    <a:tint val="75000"/>
                  </a:schemeClr>
                </a:solidFill>
              </a:rPr>
              <a:t>of VFA metric counts</a:t>
            </a:r>
            <a:endParaRPr lang="en-US" dirty="0">
              <a:solidFill>
                <a:schemeClr val="tx1">
                  <a:tint val="75000"/>
                </a:schemeClr>
              </a:solidFill>
            </a:endParaRPr>
          </a:p>
          <a:p>
            <a:pPr marL="770662" lvl="2" indent="-296408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1">
                    <a:tint val="75000"/>
                  </a:schemeClr>
                </a:solidFill>
              </a:rPr>
              <a:t>Bulk </a:t>
            </a:r>
            <a:r>
              <a:rPr lang="en-US" dirty="0">
                <a:solidFill>
                  <a:schemeClr val="tx1">
                    <a:tint val="75000"/>
                  </a:schemeClr>
                </a:solidFill>
              </a:rPr>
              <a:t>upload </a:t>
            </a:r>
            <a:r>
              <a:rPr lang="en-US" dirty="0" smtClean="0">
                <a:solidFill>
                  <a:schemeClr val="tx1">
                    <a:tint val="75000"/>
                  </a:schemeClr>
                </a:solidFill>
              </a:rPr>
              <a:t>of</a:t>
            </a:r>
            <a:r>
              <a:rPr lang="en-US" baseline="0" dirty="0" smtClean="0">
                <a:solidFill>
                  <a:schemeClr val="tx1">
                    <a:tint val="75000"/>
                  </a:schemeClr>
                </a:solidFill>
              </a:rPr>
              <a:t> VFA</a:t>
            </a:r>
            <a:r>
              <a:rPr lang="en-US" dirty="0" smtClean="0">
                <a:solidFill>
                  <a:schemeClr val="tx1">
                    <a:tint val="75000"/>
                  </a:schemeClr>
                </a:solidFill>
              </a:rPr>
              <a:t> metric</a:t>
            </a:r>
            <a:r>
              <a:rPr lang="en-US" baseline="0" dirty="0" smtClean="0">
                <a:solidFill>
                  <a:schemeClr val="tx1">
                    <a:tint val="75000"/>
                  </a:schemeClr>
                </a:solidFill>
              </a:rPr>
              <a:t> counts </a:t>
            </a:r>
            <a:endParaRPr lang="en-US" dirty="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E612CB-26C7-4958-BAD7-91954A40EE77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91660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46610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E612CB-26C7-4958-BAD7-91954A40EE77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9188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E612CB-26C7-4958-BAD7-91954A40EE77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9188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E612CB-26C7-4958-BAD7-91954A40EE77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24193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E612CB-26C7-4958-BAD7-91954A40EE77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63774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46610">
              <a:defRPr/>
            </a:pPr>
            <a:endParaRPr lang="en-US" sz="25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E612CB-26C7-4958-BAD7-91954A40EE77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9188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46610">
              <a:defRPr/>
            </a:pPr>
            <a:r>
              <a:rPr lang="en-US" dirty="0"/>
              <a:t>VFA Metrics:</a:t>
            </a:r>
            <a:br>
              <a:rPr lang="en-US" dirty="0"/>
            </a:br>
            <a:endParaRPr lang="en-US" dirty="0"/>
          </a:p>
          <a:p>
            <a:pPr marL="652099" lvl="1" indent="-177845" defTabSz="946610">
              <a:buFont typeface="Wingdings" panose="05000000000000000000" pitchFamily="2" charset="2"/>
              <a:buChar char="q"/>
              <a:defRPr/>
            </a:pPr>
            <a:r>
              <a:rPr lang="en-US" dirty="0"/>
              <a:t>Student Progress &amp; Outcomes: </a:t>
            </a:r>
          </a:p>
          <a:p>
            <a:pPr marL="1126352" lvl="2" indent="-177845" defTabSz="946610">
              <a:buFont typeface="Courier New" panose="02070309020205020404" pitchFamily="49" charset="0"/>
              <a:buChar char="o"/>
              <a:defRPr/>
            </a:pPr>
            <a:r>
              <a:rPr lang="en-US" dirty="0"/>
              <a:t>Two </a:t>
            </a:r>
            <a:r>
              <a:rPr lang="en-US" b="0" dirty="0" smtClean="0"/>
              <a:t>Reporting Timeframes (Cohort</a:t>
            </a:r>
            <a:r>
              <a:rPr lang="en-US" b="0" baseline="0" dirty="0" smtClean="0"/>
              <a:t> Years)</a:t>
            </a:r>
            <a:r>
              <a:rPr lang="en-US" b="0" dirty="0" smtClean="0"/>
              <a:t>:</a:t>
            </a:r>
            <a:endParaRPr lang="en-US" b="0" dirty="0"/>
          </a:p>
          <a:p>
            <a:pPr marL="1600606" lvl="3" indent="-177845" defTabSz="946610">
              <a:buFont typeface="Arial" panose="020B0604020202020204" pitchFamily="34" charset="0"/>
              <a:buChar char="•"/>
              <a:defRPr/>
            </a:pPr>
            <a:r>
              <a:rPr lang="en-US" b="1" dirty="0"/>
              <a:t>Six Year Cohort</a:t>
            </a:r>
            <a:r>
              <a:rPr lang="en-US" dirty="0"/>
              <a:t>: Developmental Education Progress &amp; Six-Year Outcomes measures required; Two-Year Progress measures optional</a:t>
            </a:r>
          </a:p>
          <a:p>
            <a:pPr marL="1600606" lvl="3" indent="-177845" defTabSz="946610">
              <a:buFont typeface="Arial" panose="020B0604020202020204" pitchFamily="34" charset="0"/>
              <a:buChar char="•"/>
              <a:defRPr/>
            </a:pPr>
            <a:r>
              <a:rPr lang="en-US" b="1" dirty="0"/>
              <a:t>Two Year Cohort</a:t>
            </a:r>
            <a:r>
              <a:rPr lang="en-US" dirty="0"/>
              <a:t>: Two-Year Progress measures required; Developmental Education Progress measures optional [Six-Year Outcomes measures not applicable]</a:t>
            </a:r>
          </a:p>
          <a:p>
            <a:pPr marL="1126352" lvl="2" indent="-177845" defTabSz="946610">
              <a:buFont typeface="Courier New" panose="02070309020205020404" pitchFamily="49" charset="0"/>
              <a:buChar char="o"/>
              <a:defRPr/>
            </a:pPr>
            <a:r>
              <a:rPr lang="en-US" dirty="0"/>
              <a:t>Three </a:t>
            </a:r>
            <a:r>
              <a:rPr lang="en-US" b="0" dirty="0"/>
              <a:t>Cohort Types</a:t>
            </a:r>
            <a:r>
              <a:rPr lang="en-US" dirty="0"/>
              <a:t>: </a:t>
            </a:r>
            <a:r>
              <a:rPr lang="en-US" b="1" dirty="0"/>
              <a:t>Main Cohort</a:t>
            </a:r>
            <a:r>
              <a:rPr lang="en-US" dirty="0"/>
              <a:t>, </a:t>
            </a:r>
            <a:r>
              <a:rPr lang="en-US" b="1" dirty="0"/>
              <a:t>Credential Seeking Cohort</a:t>
            </a:r>
            <a:r>
              <a:rPr lang="en-US" dirty="0"/>
              <a:t>, </a:t>
            </a:r>
            <a:r>
              <a:rPr lang="en-US" b="1" dirty="0"/>
              <a:t>First Time in College Cohort </a:t>
            </a:r>
          </a:p>
          <a:p>
            <a:pPr marL="652099" lvl="1" indent="-177845" defTabSz="946610">
              <a:buFont typeface="Wingdings" panose="05000000000000000000" pitchFamily="2" charset="2"/>
              <a:buChar char="q"/>
              <a:defRPr/>
            </a:pPr>
            <a:endParaRPr lang="en-US" dirty="0"/>
          </a:p>
          <a:p>
            <a:pPr marL="652099" lvl="1" indent="-177845" defTabSz="946610">
              <a:buFont typeface="Wingdings" panose="05000000000000000000" pitchFamily="2" charset="2"/>
              <a:buChar char="q"/>
              <a:defRPr/>
            </a:pPr>
            <a:r>
              <a:rPr lang="en-US" b="1" dirty="0"/>
              <a:t>Career &amp; Technical Education </a:t>
            </a:r>
            <a:r>
              <a:rPr lang="en-US" dirty="0"/>
              <a:t>(CTE)</a:t>
            </a:r>
          </a:p>
          <a:p>
            <a:pPr marL="1126352" lvl="2" indent="-177845" defTabSz="946610">
              <a:buFont typeface="Courier New" panose="02070309020205020404" pitchFamily="49" charset="0"/>
              <a:buChar char="o"/>
              <a:defRPr/>
            </a:pPr>
            <a:r>
              <a:rPr lang="en-US" dirty="0"/>
              <a:t>CTE Profile: required for all colleges with CTE</a:t>
            </a:r>
          </a:p>
          <a:p>
            <a:pPr marL="1126352" lvl="2" indent="-177845" defTabSz="946610">
              <a:buFont typeface="Courier New" panose="02070309020205020404" pitchFamily="49" charset="0"/>
              <a:buChar char="o"/>
              <a:defRPr/>
            </a:pPr>
            <a:r>
              <a:rPr lang="en-US" dirty="0"/>
              <a:t>CTE Completer/Leaver Cohort: required to report all data college is able</a:t>
            </a:r>
          </a:p>
          <a:p>
            <a:pPr marL="652099" lvl="1" indent="-177845" defTabSz="946610">
              <a:buFont typeface="Wingdings" panose="05000000000000000000" pitchFamily="2" charset="2"/>
              <a:buChar char="q"/>
              <a:defRPr/>
            </a:pPr>
            <a:endParaRPr lang="en-US" dirty="0"/>
          </a:p>
          <a:p>
            <a:pPr marL="652099" lvl="1" indent="-177845" defTabSz="946610">
              <a:buFont typeface="Wingdings" panose="05000000000000000000" pitchFamily="2" charset="2"/>
              <a:buChar char="q"/>
              <a:defRPr/>
            </a:pPr>
            <a:r>
              <a:rPr lang="en-US" b="1" dirty="0"/>
              <a:t>Adult Basic Education </a:t>
            </a:r>
            <a:r>
              <a:rPr lang="en-US" dirty="0"/>
              <a:t>(ABE): </a:t>
            </a:r>
            <a:r>
              <a:rPr lang="en-US" dirty="0" smtClean="0"/>
              <a:t>optionally reported</a:t>
            </a:r>
            <a:endParaRPr lang="en-US" dirty="0"/>
          </a:p>
          <a:p>
            <a:pPr marL="474254" lvl="1" defTabSz="946610">
              <a:defRPr/>
            </a:pPr>
            <a:endParaRPr lang="en-US" dirty="0"/>
          </a:p>
          <a:p>
            <a:pPr defTabSz="946610">
              <a:defRPr/>
            </a:pPr>
            <a:endParaRPr lang="en-US" dirty="0"/>
          </a:p>
          <a:p>
            <a:pPr defTabSz="946610">
              <a:defRPr/>
            </a:pPr>
            <a:r>
              <a:rPr lang="en-US" b="1" dirty="0"/>
              <a:t>The measures gauge student progress and outcomes from pre-collegiate preparation (such as developmental education and Adult Basic Education), through progress to completion and transfer measures. They are also inclusive of workforce outcomes for career and technical education. 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E612CB-26C7-4958-BAD7-91954A40EE77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9188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48507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E612CB-26C7-4958-BAD7-91954A40EE77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80418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48507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E612CB-26C7-4958-BAD7-91954A40EE77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12195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4D25-BCFF-440C-9835-E7DD7498199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1/26/2017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D77B4-2ED8-4C21-991F-CD1B5415D0D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3392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4D25-BCFF-440C-9835-E7DD7498199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1/26/2017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D77B4-2ED8-4C21-991F-CD1B5415D0D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6211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4D25-BCFF-440C-9835-E7DD7498199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1/26/2017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D77B4-2ED8-4C21-991F-CD1B5415D0D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6063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4D25-BCFF-440C-9835-E7DD7498199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1/26/2017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D77B4-2ED8-4C21-991F-CD1B5415D0D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820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4D25-BCFF-440C-9835-E7DD7498199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1/26/2017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D77B4-2ED8-4C21-991F-CD1B5415D0D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32305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4D25-BCFF-440C-9835-E7DD7498199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1/26/2017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D77B4-2ED8-4C21-991F-CD1B5415D0D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9621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4D25-BCFF-440C-9835-E7DD7498199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1/26/2017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D77B4-2ED8-4C21-991F-CD1B5415D0D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5868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4D25-BCFF-440C-9835-E7DD7498199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1/26/2017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D77B4-2ED8-4C21-991F-CD1B5415D0D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9125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4D25-BCFF-440C-9835-E7DD7498199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1/26/2017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D77B4-2ED8-4C21-991F-CD1B5415D0D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6796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4D25-BCFF-440C-9835-E7DD7498199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1/26/2017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D77B4-2ED8-4C21-991F-CD1B5415D0D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3091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4D25-BCFF-440C-9835-E7DD7498199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1/26/2017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D77B4-2ED8-4C21-991F-CD1B5415D0D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0129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4FA14D25-BCFF-440C-9835-E7DD7498199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1/26/2017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C44D77B4-2ED8-4C21-991F-CD1B5415D0D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1182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VFA@aacc.nche.edu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hyperlink" Target="mailto:VFA@aacc.nche.edu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6070"/>
            <a:ext cx="9144001" cy="2606723"/>
          </a:xfrm>
          <a:prstGeom prst="rect">
            <a:avLst/>
          </a:prstGeom>
        </p:spPr>
      </p:pic>
      <p:sp>
        <p:nvSpPr>
          <p:cNvPr id="30" name="Title 1"/>
          <p:cNvSpPr txBox="1">
            <a:spLocks/>
          </p:cNvSpPr>
          <p:nvPr/>
        </p:nvSpPr>
        <p:spPr bwMode="auto">
          <a:xfrm>
            <a:off x="1058126" y="2999783"/>
            <a:ext cx="7027745" cy="23119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4000" b="1" dirty="0" smtClean="0">
                <a:solidFill>
                  <a:srgbClr val="0B63B2"/>
                </a:solidFill>
                <a:latin typeface="Cambria" panose="02040503050406030204" pitchFamily="18" charset="0"/>
              </a:rPr>
              <a:t>VFA Year Four</a:t>
            </a:r>
            <a:r>
              <a:rPr lang="en-US" sz="4000" b="1" dirty="0" smtClean="0">
                <a:solidFill>
                  <a:srgbClr val="FDBE57"/>
                </a:solidFill>
              </a:rPr>
              <a:t/>
            </a:r>
            <a:br>
              <a:rPr lang="en-US" sz="4000" b="1" dirty="0" smtClean="0">
                <a:solidFill>
                  <a:srgbClr val="FDBE57"/>
                </a:solidFill>
              </a:rPr>
            </a:br>
            <a:r>
              <a:rPr lang="en-US" sz="4000" b="1" dirty="0" smtClean="0">
                <a:solidFill>
                  <a:srgbClr val="FDBE57"/>
                </a:solidFill>
              </a:rPr>
              <a:t>January 1 – December 31, 2017</a:t>
            </a:r>
          </a:p>
          <a:p>
            <a:pPr algn="ctr"/>
            <a:endParaRPr lang="en-US" sz="4000" i="1" dirty="0" smtClean="0">
              <a:solidFill>
                <a:srgbClr val="9B9B9B"/>
              </a:solidFill>
            </a:endParaRPr>
          </a:p>
          <a:p>
            <a:pPr algn="ctr"/>
            <a:r>
              <a:rPr lang="en-US" sz="4000" i="1" dirty="0" smtClean="0">
                <a:solidFill>
                  <a:srgbClr val="9B9B9B"/>
                </a:solidFill>
              </a:rPr>
              <a:t>A Returning User’s Update</a:t>
            </a:r>
            <a:endParaRPr lang="en-US" sz="4000" i="1" dirty="0">
              <a:solidFill>
                <a:srgbClr val="9B9B9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2720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/>
          <p:nvPr/>
        </p:nvGrpSpPr>
        <p:grpSpPr>
          <a:xfrm>
            <a:off x="146255" y="0"/>
            <a:ext cx="9013532" cy="6858000"/>
            <a:chOff x="146255" y="0"/>
            <a:chExt cx="9013532" cy="6858000"/>
          </a:xfrm>
        </p:grpSpPr>
        <p:sp>
          <p:nvSpPr>
            <p:cNvPr id="11" name="Rectangle 10"/>
            <p:cNvSpPr/>
            <p:nvPr/>
          </p:nvSpPr>
          <p:spPr>
            <a:xfrm>
              <a:off x="7000341" y="0"/>
              <a:ext cx="2143657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cxnSp>
          <p:nvCxnSpPr>
            <p:cNvPr id="12" name="Straight Connector 11"/>
            <p:cNvCxnSpPr/>
            <p:nvPr/>
          </p:nvCxnSpPr>
          <p:spPr>
            <a:xfrm rot="16200000" flipH="1">
              <a:off x="3503918" y="3424546"/>
              <a:ext cx="6857206" cy="9701"/>
            </a:xfrm>
            <a:prstGeom prst="line">
              <a:avLst/>
            </a:prstGeom>
            <a:ln w="152400">
              <a:solidFill>
                <a:srgbClr val="FDBE57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" name="Group 12"/>
            <p:cNvGrpSpPr/>
            <p:nvPr/>
          </p:nvGrpSpPr>
          <p:grpSpPr>
            <a:xfrm>
              <a:off x="146255" y="205268"/>
              <a:ext cx="9013532" cy="4823932"/>
              <a:chOff x="146255" y="205268"/>
              <a:chExt cx="9013532" cy="4823932"/>
            </a:xfrm>
          </p:grpSpPr>
          <p:sp>
            <p:nvSpPr>
              <p:cNvPr id="16" name="Ellipse 17"/>
              <p:cNvSpPr/>
              <p:nvPr/>
            </p:nvSpPr>
            <p:spPr bwMode="gray">
              <a:xfrm>
                <a:off x="7004916" y="1295400"/>
                <a:ext cx="2149387" cy="1234197"/>
              </a:xfrm>
              <a:prstGeom prst="rect">
                <a:avLst/>
              </a:prstGeom>
              <a:gradFill flip="none" rotWithShape="1">
                <a:gsLst>
                  <a:gs pos="0">
                    <a:srgbClr val="43B7FF"/>
                  </a:gs>
                  <a:gs pos="100000">
                    <a:srgbClr val="0079C1"/>
                  </a:gs>
                </a:gsLst>
                <a:path path="circle">
                  <a:fillToRect l="50000" t="50000" r="50000" b="50000"/>
                </a:path>
                <a:tileRect/>
              </a:gradFill>
              <a:ln w="12700">
                <a:noFill/>
                <a:round/>
                <a:headEnd/>
                <a:tailEnd/>
              </a:ln>
            </p:spPr>
            <p:txBody>
              <a:bodyPr lIns="91440" tIns="0" rIns="0" bIns="0" anchor="ctr"/>
              <a:lstStyle/>
              <a:p>
                <a:pPr algn="ctr">
                  <a:defRPr/>
                </a:pPr>
                <a:endParaRPr lang="de-DE" sz="1300" b="1" noProof="1">
                  <a:solidFill>
                    <a:srgbClr val="FFFFFF"/>
                  </a:solidFill>
                  <a:effectLst>
                    <a:outerShdw blurRad="50800" dist="38100" dir="2700000" algn="tl" rotWithShape="0">
                      <a:srgbClr val="000000">
                        <a:alpha val="60000"/>
                      </a:srgbClr>
                    </a:outerShdw>
                  </a:effectLst>
                  <a:latin typeface="Helvetica"/>
                  <a:cs typeface="Helvetica"/>
                </a:endParaRPr>
              </a:p>
            </p:txBody>
          </p:sp>
          <p:sp>
            <p:nvSpPr>
              <p:cNvPr id="14" name="Ellipse 17"/>
              <p:cNvSpPr/>
              <p:nvPr/>
            </p:nvSpPr>
            <p:spPr bwMode="gray">
              <a:xfrm>
                <a:off x="7010400" y="3795003"/>
                <a:ext cx="2149387" cy="1234197"/>
              </a:xfrm>
              <a:prstGeom prst="rect">
                <a:avLst/>
              </a:prstGeom>
              <a:gradFill flip="none" rotWithShape="1">
                <a:gsLst>
                  <a:gs pos="0">
                    <a:srgbClr val="43B7FF"/>
                  </a:gs>
                  <a:gs pos="100000">
                    <a:srgbClr val="0079C1"/>
                  </a:gs>
                </a:gsLst>
                <a:path path="circle">
                  <a:fillToRect l="50000" t="50000" r="50000" b="50000"/>
                </a:path>
                <a:tileRect/>
              </a:gradFill>
              <a:ln w="12700">
                <a:noFill/>
                <a:round/>
                <a:headEnd/>
                <a:tailEnd/>
              </a:ln>
            </p:spPr>
            <p:txBody>
              <a:bodyPr lIns="91440" tIns="0" rIns="0" bIns="0" anchor="ctr"/>
              <a:lstStyle/>
              <a:p>
                <a:pPr algn="ctr">
                  <a:defRPr/>
                </a:pPr>
                <a:endParaRPr lang="de-DE" sz="1300" b="1" noProof="1">
                  <a:solidFill>
                    <a:srgbClr val="FFFFFF"/>
                  </a:solidFill>
                  <a:effectLst>
                    <a:outerShdw blurRad="50800" dist="38100" dir="2700000" algn="tl" rotWithShape="0">
                      <a:srgbClr val="000000">
                        <a:alpha val="60000"/>
                      </a:srgbClr>
                    </a:outerShdw>
                  </a:effectLst>
                  <a:latin typeface="Helvetica"/>
                  <a:cs typeface="Helvetica"/>
                </a:endParaRPr>
              </a:p>
            </p:txBody>
          </p:sp>
          <p:pic>
            <p:nvPicPr>
              <p:cNvPr id="15" name="Picture 14" descr="Chart_up.png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655541" y="1382388"/>
                <a:ext cx="859104" cy="702150"/>
              </a:xfrm>
              <a:prstGeom prst="rect">
                <a:avLst/>
              </a:prstGeom>
              <a:effectLst>
                <a:outerShdw blurRad="50800" dist="38100" dir="2700000" algn="tl" rotWithShape="0">
                  <a:srgbClr val="000000">
                    <a:alpha val="25000"/>
                  </a:srgbClr>
                </a:outerShdw>
              </a:effectLst>
            </p:spPr>
          </p:pic>
          <p:sp>
            <p:nvSpPr>
              <p:cNvPr id="17" name="TextBox 16"/>
              <p:cNvSpPr txBox="1"/>
              <p:nvPr/>
            </p:nvSpPr>
            <p:spPr>
              <a:xfrm>
                <a:off x="7010400" y="2057400"/>
                <a:ext cx="2139084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200" b="1" dirty="0" smtClean="0">
                    <a:solidFill>
                      <a:srgbClr val="FFFFFF"/>
                    </a:solidFill>
                  </a:rPr>
                  <a:t>Y2 , Y3, Y4…</a:t>
                </a:r>
                <a:endParaRPr lang="en-US" sz="2200" b="1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8" name="Title 1"/>
              <p:cNvSpPr txBox="1">
                <a:spLocks/>
              </p:cNvSpPr>
              <p:nvPr/>
            </p:nvSpPr>
            <p:spPr bwMode="auto">
              <a:xfrm>
                <a:off x="146256" y="205268"/>
                <a:ext cx="7027745" cy="80115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  <a:ext uri="{FAA26D3D-D897-4be2-8F04-BA451C77F1D7}">
                  <ma14:placeholderFlag xmlns="" xmlns:ma14="http://schemas.microsoft.com/office/mac/drawingml/2011/main" xmlns:mv="urn:schemas-microsoft-com:mac:vml" xmlns:mc="http://schemas.openxmlformats.org/markup-compatibility/2006" val="1"/>
                </a:ext>
              </a:extLst>
            </p:spPr>
            <p:txBody>
              <a:bodyPr vert="horz" wrap="square" lIns="0" tIns="0" rIns="0" bIns="0" numCol="1" anchor="b" anchorCtr="0" compatLnSpc="1">
                <a:prstTxWarp prst="textNoShape">
                  <a:avLst/>
                </a:prstTxWarp>
              </a:bodyPr>
              <a:lstStyle>
                <a:lvl1pPr algn="l" rtl="0" eaLnBrk="1" fontAlgn="base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2"/>
                    </a:solidFill>
                    <a:latin typeface="+mj-lt"/>
                    <a:ea typeface="+mj-ea"/>
                    <a:cs typeface="+mj-cs"/>
                  </a:defRPr>
                </a:lvl1pPr>
                <a:lvl2pPr algn="l" rtl="0" eaLnBrk="1" fontAlgn="base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2"/>
                    </a:solidFill>
                    <a:latin typeface="Arial" charset="0"/>
                    <a:ea typeface="ＭＳ Ｐゴシック" charset="0"/>
                  </a:defRPr>
                </a:lvl2pPr>
                <a:lvl3pPr algn="l" rtl="0" eaLnBrk="1" fontAlgn="base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2"/>
                    </a:solidFill>
                    <a:latin typeface="Arial" charset="0"/>
                    <a:ea typeface="ＭＳ Ｐゴシック" charset="0"/>
                  </a:defRPr>
                </a:lvl3pPr>
                <a:lvl4pPr algn="l" rtl="0" eaLnBrk="1" fontAlgn="base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2"/>
                    </a:solidFill>
                    <a:latin typeface="Arial" charset="0"/>
                    <a:ea typeface="ＭＳ Ｐゴシック" charset="0"/>
                  </a:defRPr>
                </a:lvl4pPr>
                <a:lvl5pPr algn="l" rtl="0" eaLnBrk="1" fontAlgn="base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2"/>
                    </a:solidFill>
                    <a:latin typeface="Arial" charset="0"/>
                    <a:ea typeface="ＭＳ Ｐゴシック" charset="0"/>
                  </a:defRPr>
                </a:lvl5pPr>
                <a:lvl6pPr marL="457200" algn="l" rtl="0" eaLnBrk="1" fontAlgn="base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2"/>
                    </a:solidFill>
                    <a:latin typeface="Arial" charset="0"/>
                    <a:ea typeface="ＭＳ Ｐゴシック" charset="0"/>
                  </a:defRPr>
                </a:lvl6pPr>
                <a:lvl7pPr marL="914400" algn="l" rtl="0" eaLnBrk="1" fontAlgn="base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2"/>
                    </a:solidFill>
                    <a:latin typeface="Arial" charset="0"/>
                    <a:ea typeface="ＭＳ Ｐゴシック" charset="0"/>
                  </a:defRPr>
                </a:lvl7pPr>
                <a:lvl8pPr marL="1371600" algn="l" rtl="0" eaLnBrk="1" fontAlgn="base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2"/>
                    </a:solidFill>
                    <a:latin typeface="Arial" charset="0"/>
                    <a:ea typeface="ＭＳ Ｐゴシック" charset="0"/>
                  </a:defRPr>
                </a:lvl8pPr>
                <a:lvl9pPr marL="1828800" algn="l" rtl="0" eaLnBrk="1" fontAlgn="base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2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r>
                  <a:rPr lang="en-US" b="1" dirty="0" smtClean="0">
                    <a:solidFill>
                      <a:srgbClr val="0B63B2"/>
                    </a:solidFill>
                  </a:rPr>
                  <a:t>Two-Year Progress</a:t>
                </a:r>
                <a:endParaRPr lang="en-US" sz="1600" b="1" dirty="0">
                  <a:solidFill>
                    <a:srgbClr val="0B63B2"/>
                  </a:solidFill>
                </a:endParaRP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146255" y="1382388"/>
                <a:ext cx="6682964" cy="33137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Font typeface="Wingdings" pitchFamily="2" charset="2"/>
                  <a:buChar char="Ø"/>
                </a:pPr>
                <a:r>
                  <a:rPr lang="en-US" sz="2000" dirty="0">
                    <a:solidFill>
                      <a:srgbClr val="2F2B20"/>
                    </a:solidFill>
                  </a:rPr>
                  <a:t> </a:t>
                </a:r>
                <a:r>
                  <a:rPr lang="en-US" sz="2000" dirty="0" smtClean="0">
                    <a:solidFill>
                      <a:srgbClr val="2F2B20"/>
                    </a:solidFill>
                  </a:rPr>
                  <a:t>New Metric: </a:t>
                </a:r>
                <a:r>
                  <a:rPr lang="en-US" sz="2400" dirty="0" smtClean="0">
                    <a:solidFill>
                      <a:srgbClr val="2F2B20"/>
                    </a:solidFill>
                  </a:rPr>
                  <a:t>Earned Zero Credits First Term</a:t>
                </a:r>
              </a:p>
              <a:p>
                <a:pPr>
                  <a:buFont typeface="Wingdings" pitchFamily="2" charset="2"/>
                  <a:buChar char="Ø"/>
                </a:pPr>
                <a:endParaRPr lang="en-US" sz="2000" baseline="30000" dirty="0">
                  <a:solidFill>
                    <a:srgbClr val="2F2B20"/>
                  </a:solidFill>
                </a:endParaRPr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r>
                  <a:rPr lang="en-US" sz="2000" dirty="0" smtClean="0"/>
                  <a:t>Number </a:t>
                </a:r>
                <a:r>
                  <a:rPr lang="en-US" sz="2000" dirty="0"/>
                  <a:t>of students in the cohort who were enrolled after the add/drop date in the first, fall term who </a:t>
                </a:r>
                <a:r>
                  <a:rPr lang="en-US" sz="2000" b="1" dirty="0"/>
                  <a:t>failed to successfully complete at least one credit</a:t>
                </a:r>
                <a:r>
                  <a:rPr lang="en-US" sz="2000" dirty="0"/>
                  <a:t> (or credit equivalent) in that term. </a:t>
                </a:r>
                <a:endParaRPr lang="en-US" sz="2000" dirty="0">
                  <a:solidFill>
                    <a:srgbClr val="2F2B20"/>
                  </a:solidFill>
                </a:endParaRPr>
              </a:p>
              <a:p>
                <a:pPr>
                  <a:buFont typeface="Wingdings" pitchFamily="2" charset="2"/>
                  <a:buChar char="Ø"/>
                </a:pPr>
                <a:endParaRPr lang="en-US" sz="2000" dirty="0" smtClean="0">
                  <a:solidFill>
                    <a:srgbClr val="2F2B20"/>
                  </a:solidFill>
                </a:endParaRPr>
              </a:p>
              <a:p>
                <a:endParaRPr lang="en-US" sz="2000" dirty="0" smtClean="0">
                  <a:solidFill>
                    <a:srgbClr val="2F2B20"/>
                  </a:solidFill>
                </a:endParaRPr>
              </a:p>
              <a:p>
                <a:endParaRPr lang="en-US" sz="2000" dirty="0" smtClean="0">
                  <a:solidFill>
                    <a:srgbClr val="2F2B20"/>
                  </a:solidFill>
                </a:endParaRPr>
              </a:p>
              <a:p>
                <a:endParaRPr lang="en-US" sz="3200" dirty="0">
                  <a:solidFill>
                    <a:srgbClr val="2F2B20"/>
                  </a:solidFill>
                </a:endParaRP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7004916" y="4031987"/>
                <a:ext cx="2139084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200" b="1" dirty="0" smtClean="0">
                    <a:solidFill>
                      <a:srgbClr val="FFFFFF"/>
                    </a:solidFill>
                  </a:rPr>
                  <a:t>Early</a:t>
                </a:r>
              </a:p>
              <a:p>
                <a:pPr algn="ctr"/>
                <a:r>
                  <a:rPr lang="en-US" sz="2200" b="1" dirty="0" smtClean="0">
                    <a:solidFill>
                      <a:srgbClr val="FFFFFF"/>
                    </a:solidFill>
                  </a:rPr>
                  <a:t>Indicator</a:t>
                </a:r>
                <a:endParaRPr lang="en-US" sz="2200" b="1" dirty="0">
                  <a:solidFill>
                    <a:srgbClr val="FFFFFF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428927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/>
          <p:nvPr/>
        </p:nvGrpSpPr>
        <p:grpSpPr>
          <a:xfrm>
            <a:off x="146255" y="0"/>
            <a:ext cx="9013532" cy="6858000"/>
            <a:chOff x="146255" y="0"/>
            <a:chExt cx="9013532" cy="6858000"/>
          </a:xfrm>
        </p:grpSpPr>
        <p:sp>
          <p:nvSpPr>
            <p:cNvPr id="11" name="Rectangle 10"/>
            <p:cNvSpPr/>
            <p:nvPr/>
          </p:nvSpPr>
          <p:spPr>
            <a:xfrm>
              <a:off x="7000341" y="0"/>
              <a:ext cx="2143657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cxnSp>
          <p:nvCxnSpPr>
            <p:cNvPr id="12" name="Straight Connector 11"/>
            <p:cNvCxnSpPr/>
            <p:nvPr/>
          </p:nvCxnSpPr>
          <p:spPr>
            <a:xfrm rot="16200000" flipH="1">
              <a:off x="3503918" y="3424546"/>
              <a:ext cx="6857206" cy="9701"/>
            </a:xfrm>
            <a:prstGeom prst="line">
              <a:avLst/>
            </a:prstGeom>
            <a:ln w="152400">
              <a:solidFill>
                <a:srgbClr val="FDBE57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" name="Group 12"/>
            <p:cNvGrpSpPr/>
            <p:nvPr/>
          </p:nvGrpSpPr>
          <p:grpSpPr>
            <a:xfrm>
              <a:off x="146255" y="205268"/>
              <a:ext cx="9013532" cy="4823932"/>
              <a:chOff x="146255" y="205268"/>
              <a:chExt cx="9013532" cy="4823932"/>
            </a:xfrm>
          </p:grpSpPr>
          <p:sp>
            <p:nvSpPr>
              <p:cNvPr id="16" name="Ellipse 17"/>
              <p:cNvSpPr/>
              <p:nvPr/>
            </p:nvSpPr>
            <p:spPr bwMode="gray">
              <a:xfrm>
                <a:off x="7004916" y="1295400"/>
                <a:ext cx="2149387" cy="1234197"/>
              </a:xfrm>
              <a:prstGeom prst="rect">
                <a:avLst/>
              </a:prstGeom>
              <a:gradFill flip="none" rotWithShape="1">
                <a:gsLst>
                  <a:gs pos="0">
                    <a:srgbClr val="43B7FF"/>
                  </a:gs>
                  <a:gs pos="100000">
                    <a:srgbClr val="0079C1"/>
                  </a:gs>
                </a:gsLst>
                <a:path path="circle">
                  <a:fillToRect l="50000" t="50000" r="50000" b="50000"/>
                </a:path>
                <a:tileRect/>
              </a:gradFill>
              <a:ln w="12700">
                <a:noFill/>
                <a:round/>
                <a:headEnd/>
                <a:tailEnd/>
              </a:ln>
            </p:spPr>
            <p:txBody>
              <a:bodyPr lIns="91440" tIns="0" rIns="0" bIns="0" anchor="ctr"/>
              <a:lstStyle/>
              <a:p>
                <a:pPr algn="ctr">
                  <a:defRPr/>
                </a:pPr>
                <a:endParaRPr lang="de-DE" sz="1300" b="1" noProof="1">
                  <a:solidFill>
                    <a:srgbClr val="FFFFFF"/>
                  </a:solidFill>
                  <a:effectLst>
                    <a:outerShdw blurRad="50800" dist="38100" dir="2700000" algn="tl" rotWithShape="0">
                      <a:srgbClr val="000000">
                        <a:alpha val="60000"/>
                      </a:srgbClr>
                    </a:outerShdw>
                  </a:effectLst>
                  <a:latin typeface="Helvetica"/>
                  <a:cs typeface="Helvetica"/>
                </a:endParaRPr>
              </a:p>
            </p:txBody>
          </p:sp>
          <p:sp>
            <p:nvSpPr>
              <p:cNvPr id="14" name="Ellipse 17"/>
              <p:cNvSpPr/>
              <p:nvPr/>
            </p:nvSpPr>
            <p:spPr bwMode="gray">
              <a:xfrm>
                <a:off x="7010400" y="3795003"/>
                <a:ext cx="2149387" cy="1234197"/>
              </a:xfrm>
              <a:prstGeom prst="rect">
                <a:avLst/>
              </a:prstGeom>
              <a:gradFill flip="none" rotWithShape="1">
                <a:gsLst>
                  <a:gs pos="0">
                    <a:srgbClr val="43B7FF"/>
                  </a:gs>
                  <a:gs pos="100000">
                    <a:srgbClr val="0079C1"/>
                  </a:gs>
                </a:gsLst>
                <a:path path="circle">
                  <a:fillToRect l="50000" t="50000" r="50000" b="50000"/>
                </a:path>
                <a:tileRect/>
              </a:gradFill>
              <a:ln w="12700">
                <a:noFill/>
                <a:round/>
                <a:headEnd/>
                <a:tailEnd/>
              </a:ln>
            </p:spPr>
            <p:txBody>
              <a:bodyPr lIns="91440" tIns="0" rIns="0" bIns="0" anchor="ctr"/>
              <a:lstStyle/>
              <a:p>
                <a:pPr algn="ctr">
                  <a:defRPr/>
                </a:pPr>
                <a:endParaRPr lang="de-DE" sz="1300" b="1" noProof="1">
                  <a:solidFill>
                    <a:srgbClr val="FFFFFF"/>
                  </a:solidFill>
                  <a:effectLst>
                    <a:outerShdw blurRad="50800" dist="38100" dir="2700000" algn="tl" rotWithShape="0">
                      <a:srgbClr val="000000">
                        <a:alpha val="60000"/>
                      </a:srgbClr>
                    </a:outerShdw>
                  </a:effectLst>
                  <a:latin typeface="Helvetica"/>
                  <a:cs typeface="Helvetica"/>
                </a:endParaRPr>
              </a:p>
            </p:txBody>
          </p:sp>
          <p:pic>
            <p:nvPicPr>
              <p:cNvPr id="15" name="Picture 14" descr="Chart_up.png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655541" y="1382388"/>
                <a:ext cx="859104" cy="702150"/>
              </a:xfrm>
              <a:prstGeom prst="rect">
                <a:avLst/>
              </a:prstGeom>
              <a:effectLst>
                <a:outerShdw blurRad="50800" dist="38100" dir="2700000" algn="tl" rotWithShape="0">
                  <a:srgbClr val="000000">
                    <a:alpha val="25000"/>
                  </a:srgbClr>
                </a:outerShdw>
              </a:effectLst>
            </p:spPr>
          </p:pic>
          <p:sp>
            <p:nvSpPr>
              <p:cNvPr id="17" name="TextBox 16"/>
              <p:cNvSpPr txBox="1"/>
              <p:nvPr/>
            </p:nvSpPr>
            <p:spPr>
              <a:xfrm>
                <a:off x="7010400" y="2057400"/>
                <a:ext cx="2139084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200" b="1" dirty="0" smtClean="0">
                    <a:solidFill>
                      <a:srgbClr val="FFFFFF"/>
                    </a:solidFill>
                  </a:rPr>
                  <a:t>Y2 , Y3, Y4…</a:t>
                </a:r>
                <a:endParaRPr lang="en-US" sz="2200" b="1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8" name="Title 1"/>
              <p:cNvSpPr txBox="1">
                <a:spLocks/>
              </p:cNvSpPr>
              <p:nvPr/>
            </p:nvSpPr>
            <p:spPr bwMode="auto">
              <a:xfrm>
                <a:off x="146256" y="205268"/>
                <a:ext cx="7027745" cy="80115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  <a:ext uri="{FAA26D3D-D897-4be2-8F04-BA451C77F1D7}">
                  <ma14:placeholderFlag xmlns="" xmlns:ma14="http://schemas.microsoft.com/office/mac/drawingml/2011/main" xmlns:mv="urn:schemas-microsoft-com:mac:vml" xmlns:mc="http://schemas.openxmlformats.org/markup-compatibility/2006" val="1"/>
                </a:ext>
              </a:extLst>
            </p:spPr>
            <p:txBody>
              <a:bodyPr vert="horz" wrap="square" lIns="0" tIns="0" rIns="0" bIns="0" numCol="1" anchor="b" anchorCtr="0" compatLnSpc="1">
                <a:prstTxWarp prst="textNoShape">
                  <a:avLst/>
                </a:prstTxWarp>
              </a:bodyPr>
              <a:lstStyle>
                <a:lvl1pPr algn="l" rtl="0" eaLnBrk="1" fontAlgn="base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2"/>
                    </a:solidFill>
                    <a:latin typeface="+mj-lt"/>
                    <a:ea typeface="+mj-ea"/>
                    <a:cs typeface="+mj-cs"/>
                  </a:defRPr>
                </a:lvl1pPr>
                <a:lvl2pPr algn="l" rtl="0" eaLnBrk="1" fontAlgn="base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2"/>
                    </a:solidFill>
                    <a:latin typeface="Arial" charset="0"/>
                    <a:ea typeface="ＭＳ Ｐゴシック" charset="0"/>
                  </a:defRPr>
                </a:lvl2pPr>
                <a:lvl3pPr algn="l" rtl="0" eaLnBrk="1" fontAlgn="base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2"/>
                    </a:solidFill>
                    <a:latin typeface="Arial" charset="0"/>
                    <a:ea typeface="ＭＳ Ｐゴシック" charset="0"/>
                  </a:defRPr>
                </a:lvl3pPr>
                <a:lvl4pPr algn="l" rtl="0" eaLnBrk="1" fontAlgn="base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2"/>
                    </a:solidFill>
                    <a:latin typeface="Arial" charset="0"/>
                    <a:ea typeface="ＭＳ Ｐゴシック" charset="0"/>
                  </a:defRPr>
                </a:lvl4pPr>
                <a:lvl5pPr algn="l" rtl="0" eaLnBrk="1" fontAlgn="base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2"/>
                    </a:solidFill>
                    <a:latin typeface="Arial" charset="0"/>
                    <a:ea typeface="ＭＳ Ｐゴシック" charset="0"/>
                  </a:defRPr>
                </a:lvl5pPr>
                <a:lvl6pPr marL="457200" algn="l" rtl="0" eaLnBrk="1" fontAlgn="base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2"/>
                    </a:solidFill>
                    <a:latin typeface="Arial" charset="0"/>
                    <a:ea typeface="ＭＳ Ｐゴシック" charset="0"/>
                  </a:defRPr>
                </a:lvl6pPr>
                <a:lvl7pPr marL="914400" algn="l" rtl="0" eaLnBrk="1" fontAlgn="base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2"/>
                    </a:solidFill>
                    <a:latin typeface="Arial" charset="0"/>
                    <a:ea typeface="ＭＳ Ｐゴシック" charset="0"/>
                  </a:defRPr>
                </a:lvl7pPr>
                <a:lvl8pPr marL="1371600" algn="l" rtl="0" eaLnBrk="1" fontAlgn="base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2"/>
                    </a:solidFill>
                    <a:latin typeface="Arial" charset="0"/>
                    <a:ea typeface="ＭＳ Ｐゴシック" charset="0"/>
                  </a:defRPr>
                </a:lvl8pPr>
                <a:lvl9pPr marL="1828800" algn="l" rtl="0" eaLnBrk="1" fontAlgn="base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2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r>
                  <a:rPr lang="en-US" b="1" dirty="0" smtClean="0">
                    <a:solidFill>
                      <a:srgbClr val="0B63B2"/>
                    </a:solidFill>
                  </a:rPr>
                  <a:t>Successful Completion of Credits</a:t>
                </a:r>
                <a:endParaRPr lang="en-US" sz="1600" b="1" dirty="0">
                  <a:solidFill>
                    <a:srgbClr val="0B63B2"/>
                  </a:solidFill>
                </a:endParaRP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146255" y="1382388"/>
                <a:ext cx="6682964" cy="33547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000" dirty="0">
                    <a:solidFill>
                      <a:srgbClr val="2F2B20"/>
                    </a:solidFill>
                  </a:rPr>
                  <a:t> </a:t>
                </a:r>
                <a:r>
                  <a:rPr lang="en-US" sz="2000" dirty="0" smtClean="0"/>
                  <a:t>based </a:t>
                </a:r>
                <a:r>
                  <a:rPr lang="en-US" sz="2000" dirty="0"/>
                  <a:t>on institutional practice of completion, as long as the student earned a letter grade of C- or better (or P if the course is offered as pass/fail)</a:t>
                </a:r>
                <a:endParaRPr lang="en-US" sz="2000" dirty="0">
                  <a:solidFill>
                    <a:srgbClr val="2F2B20"/>
                  </a:solidFill>
                </a:endParaRPr>
              </a:p>
              <a:p>
                <a:pPr>
                  <a:buFont typeface="Wingdings" pitchFamily="2" charset="2"/>
                  <a:buChar char="Ø"/>
                </a:pPr>
                <a:endParaRPr lang="en-US" sz="2000" dirty="0" smtClean="0">
                  <a:solidFill>
                    <a:srgbClr val="2F2B20"/>
                  </a:solidFill>
                </a:endParaRPr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r>
                  <a:rPr lang="en-US" dirty="0" smtClean="0">
                    <a:solidFill>
                      <a:srgbClr val="2F2B20"/>
                    </a:solidFill>
                  </a:rPr>
                  <a:t>College may choose to use any C grade (C-, C, or C+) </a:t>
                </a:r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endParaRPr lang="en-US" dirty="0">
                  <a:solidFill>
                    <a:srgbClr val="2F2B20"/>
                  </a:solidFill>
                </a:endParaRPr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r>
                  <a:rPr lang="en-US" dirty="0" smtClean="0">
                    <a:solidFill>
                      <a:srgbClr val="2F2B20"/>
                    </a:solidFill>
                  </a:rPr>
                  <a:t>This information will be collected on the Set-up Data Input page</a:t>
                </a:r>
                <a:endParaRPr lang="en-US" dirty="0" smtClean="0">
                  <a:solidFill>
                    <a:srgbClr val="2F2B20"/>
                  </a:solidFill>
                </a:endParaRPr>
              </a:p>
              <a:p>
                <a:endParaRPr lang="en-US" sz="2000" dirty="0" smtClean="0">
                  <a:solidFill>
                    <a:srgbClr val="2F2B20"/>
                  </a:solidFill>
                </a:endParaRPr>
              </a:p>
              <a:p>
                <a:endParaRPr lang="en-US" sz="3200" dirty="0">
                  <a:solidFill>
                    <a:srgbClr val="2F2B20"/>
                  </a:solidFill>
                </a:endParaRP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7020703" y="4031987"/>
                <a:ext cx="2139084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200" b="1" dirty="0" smtClean="0">
                    <a:solidFill>
                      <a:srgbClr val="FFFFFF"/>
                    </a:solidFill>
                  </a:rPr>
                  <a:t>Successful Completion </a:t>
                </a:r>
                <a:endParaRPr lang="en-US" sz="2200" b="1" dirty="0">
                  <a:solidFill>
                    <a:srgbClr val="FFFFFF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226126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6070"/>
            <a:ext cx="9144001" cy="2606723"/>
          </a:xfrm>
          <a:prstGeom prst="rect">
            <a:avLst/>
          </a:prstGeom>
        </p:spPr>
      </p:pic>
      <p:sp>
        <p:nvSpPr>
          <p:cNvPr id="30" name="Title 1"/>
          <p:cNvSpPr txBox="1">
            <a:spLocks/>
          </p:cNvSpPr>
          <p:nvPr/>
        </p:nvSpPr>
        <p:spPr bwMode="auto">
          <a:xfrm>
            <a:off x="1058126" y="2916665"/>
            <a:ext cx="7027745" cy="1276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4400" b="1" dirty="0" smtClean="0">
                <a:solidFill>
                  <a:srgbClr val="0B63B2"/>
                </a:solidFill>
              </a:rPr>
              <a:t>Updates to </a:t>
            </a:r>
            <a:br>
              <a:rPr lang="en-US" sz="4400" b="1" dirty="0" smtClean="0">
                <a:solidFill>
                  <a:srgbClr val="0B63B2"/>
                </a:solidFill>
              </a:rPr>
            </a:br>
            <a:r>
              <a:rPr lang="en-US" sz="4400" b="1" dirty="0" smtClean="0">
                <a:solidFill>
                  <a:srgbClr val="0B63B2"/>
                </a:solidFill>
              </a:rPr>
              <a:t>VFA </a:t>
            </a:r>
            <a:r>
              <a:rPr lang="en-US" sz="4400" b="1" dirty="0" smtClean="0">
                <a:solidFill>
                  <a:srgbClr val="0B63B2"/>
                </a:solidFill>
              </a:rPr>
              <a:t>Data Collection</a:t>
            </a:r>
            <a:endParaRPr lang="en-US" sz="4400" b="1" dirty="0">
              <a:solidFill>
                <a:srgbClr val="0B63B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5782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146256" y="-184065"/>
            <a:ext cx="7027745" cy="8011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b="1" dirty="0" smtClean="0">
                <a:solidFill>
                  <a:srgbClr val="0B63B2"/>
                </a:solidFill>
              </a:rPr>
              <a:t>Data Landing page</a:t>
            </a:r>
            <a:endParaRPr lang="en-US" sz="1600" b="1" dirty="0">
              <a:solidFill>
                <a:srgbClr val="0B63B2"/>
              </a:solidFill>
            </a:endParaRPr>
          </a:p>
        </p:txBody>
      </p:sp>
      <p:pic>
        <p:nvPicPr>
          <p:cNvPr id="6" name="Picture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137" y="721597"/>
            <a:ext cx="8386354" cy="601883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Oval 1"/>
          <p:cNvSpPr/>
          <p:nvPr/>
        </p:nvSpPr>
        <p:spPr>
          <a:xfrm>
            <a:off x="2220686" y="2782389"/>
            <a:ext cx="1502228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388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2154238" y="28987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154238" y="28987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146256" y="-118750"/>
            <a:ext cx="7027745" cy="8011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b="1" dirty="0" smtClean="0">
                <a:solidFill>
                  <a:srgbClr val="0B63B2"/>
                </a:solidFill>
              </a:rPr>
              <a:t>Set-up Data Input</a:t>
            </a:r>
            <a:endParaRPr lang="en-US" sz="1600" b="1" dirty="0">
              <a:solidFill>
                <a:srgbClr val="0B63B2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9634" y="889775"/>
            <a:ext cx="8242254" cy="5468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3709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 bwMode="auto">
          <a:xfrm>
            <a:off x="146256" y="-91607"/>
            <a:ext cx="7027745" cy="8011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b="1" dirty="0" smtClean="0">
                <a:solidFill>
                  <a:srgbClr val="0B63B2"/>
                </a:solidFill>
              </a:rPr>
              <a:t>Online Forms</a:t>
            </a:r>
            <a:endParaRPr lang="en-US" sz="1600" b="1" dirty="0">
              <a:solidFill>
                <a:srgbClr val="0B63B2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75" y="880245"/>
            <a:ext cx="9010650" cy="3438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8675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146256" y="-178125"/>
            <a:ext cx="8473762" cy="8011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b="1" dirty="0" smtClean="0">
                <a:solidFill>
                  <a:srgbClr val="0B63B2"/>
                </a:solidFill>
              </a:rPr>
              <a:t>VFA Outputs</a:t>
            </a:r>
            <a:endParaRPr lang="en-US" sz="1600" b="1" dirty="0">
              <a:solidFill>
                <a:srgbClr val="0B63B2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6256" y="835374"/>
            <a:ext cx="8713722" cy="4523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2464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146256" y="-178125"/>
            <a:ext cx="8473762" cy="8011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b="1" dirty="0" smtClean="0">
                <a:solidFill>
                  <a:srgbClr val="0B63B2"/>
                </a:solidFill>
              </a:rPr>
              <a:t>VFA Benchmarking Export</a:t>
            </a:r>
            <a:endParaRPr lang="en-US" sz="1600" b="1" dirty="0">
              <a:solidFill>
                <a:srgbClr val="0B63B2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/>
          <a:srcRect r="8310"/>
          <a:stretch/>
        </p:blipFill>
        <p:spPr>
          <a:xfrm>
            <a:off x="146257" y="729465"/>
            <a:ext cx="8977195" cy="6128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1000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/>
          <p:nvPr/>
        </p:nvGrpSpPr>
        <p:grpSpPr>
          <a:xfrm>
            <a:off x="146255" y="0"/>
            <a:ext cx="9013532" cy="6858000"/>
            <a:chOff x="146255" y="0"/>
            <a:chExt cx="9013532" cy="6858000"/>
          </a:xfrm>
        </p:grpSpPr>
        <p:sp>
          <p:nvSpPr>
            <p:cNvPr id="11" name="Rectangle 10"/>
            <p:cNvSpPr/>
            <p:nvPr/>
          </p:nvSpPr>
          <p:spPr>
            <a:xfrm>
              <a:off x="7000341" y="0"/>
              <a:ext cx="2143657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cxnSp>
          <p:nvCxnSpPr>
            <p:cNvPr id="12" name="Straight Connector 11"/>
            <p:cNvCxnSpPr/>
            <p:nvPr/>
          </p:nvCxnSpPr>
          <p:spPr>
            <a:xfrm rot="16200000" flipH="1">
              <a:off x="3503918" y="3424546"/>
              <a:ext cx="6857206" cy="9701"/>
            </a:xfrm>
            <a:prstGeom prst="line">
              <a:avLst/>
            </a:prstGeom>
            <a:ln w="152400">
              <a:solidFill>
                <a:srgbClr val="FDBE57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" name="Group 12"/>
            <p:cNvGrpSpPr/>
            <p:nvPr/>
          </p:nvGrpSpPr>
          <p:grpSpPr>
            <a:xfrm>
              <a:off x="146255" y="205268"/>
              <a:ext cx="9013532" cy="5147438"/>
              <a:chOff x="146255" y="205268"/>
              <a:chExt cx="9013532" cy="5147438"/>
            </a:xfrm>
          </p:grpSpPr>
          <p:sp>
            <p:nvSpPr>
              <p:cNvPr id="16" name="Ellipse 17"/>
              <p:cNvSpPr/>
              <p:nvPr/>
            </p:nvSpPr>
            <p:spPr bwMode="gray">
              <a:xfrm>
                <a:off x="7004916" y="1295400"/>
                <a:ext cx="2149387" cy="1234197"/>
              </a:xfrm>
              <a:prstGeom prst="rect">
                <a:avLst/>
              </a:prstGeom>
              <a:gradFill flip="none" rotWithShape="1">
                <a:gsLst>
                  <a:gs pos="0">
                    <a:srgbClr val="43B7FF"/>
                  </a:gs>
                  <a:gs pos="100000">
                    <a:srgbClr val="0079C1"/>
                  </a:gs>
                </a:gsLst>
                <a:path path="circle">
                  <a:fillToRect l="50000" t="50000" r="50000" b="50000"/>
                </a:path>
                <a:tileRect/>
              </a:gradFill>
              <a:ln w="12700">
                <a:noFill/>
                <a:round/>
                <a:headEnd/>
                <a:tailEnd/>
              </a:ln>
            </p:spPr>
            <p:txBody>
              <a:bodyPr lIns="91440" tIns="0" rIns="0" bIns="0" anchor="ctr"/>
              <a:lstStyle/>
              <a:p>
                <a:pPr algn="ctr">
                  <a:defRPr/>
                </a:pPr>
                <a:endParaRPr lang="de-DE" sz="1300" b="1" noProof="1">
                  <a:solidFill>
                    <a:srgbClr val="FFFFFF"/>
                  </a:solidFill>
                  <a:effectLst>
                    <a:outerShdw blurRad="50800" dist="38100" dir="2700000" algn="tl" rotWithShape="0">
                      <a:srgbClr val="000000">
                        <a:alpha val="60000"/>
                      </a:srgbClr>
                    </a:outerShdw>
                  </a:effectLst>
                  <a:latin typeface="Helvetica"/>
                  <a:cs typeface="Helvetica"/>
                </a:endParaRPr>
              </a:p>
            </p:txBody>
          </p:sp>
          <p:sp>
            <p:nvSpPr>
              <p:cNvPr id="14" name="Ellipse 17"/>
              <p:cNvSpPr/>
              <p:nvPr/>
            </p:nvSpPr>
            <p:spPr bwMode="gray">
              <a:xfrm>
                <a:off x="7010400" y="3795003"/>
                <a:ext cx="2149387" cy="1234197"/>
              </a:xfrm>
              <a:prstGeom prst="rect">
                <a:avLst/>
              </a:prstGeom>
              <a:gradFill flip="none" rotWithShape="1">
                <a:gsLst>
                  <a:gs pos="0">
                    <a:srgbClr val="43B7FF"/>
                  </a:gs>
                  <a:gs pos="100000">
                    <a:srgbClr val="0079C1"/>
                  </a:gs>
                </a:gsLst>
                <a:path path="circle">
                  <a:fillToRect l="50000" t="50000" r="50000" b="50000"/>
                </a:path>
                <a:tileRect/>
              </a:gradFill>
              <a:ln w="12700">
                <a:noFill/>
                <a:round/>
                <a:headEnd/>
                <a:tailEnd/>
              </a:ln>
            </p:spPr>
            <p:txBody>
              <a:bodyPr lIns="91440" tIns="0" rIns="0" bIns="0" anchor="ctr"/>
              <a:lstStyle/>
              <a:p>
                <a:pPr algn="ctr">
                  <a:defRPr/>
                </a:pPr>
                <a:endParaRPr lang="de-DE" sz="1300" b="1" noProof="1">
                  <a:solidFill>
                    <a:srgbClr val="FFFFFF"/>
                  </a:solidFill>
                  <a:effectLst>
                    <a:outerShdw blurRad="50800" dist="38100" dir="2700000" algn="tl" rotWithShape="0">
                      <a:srgbClr val="000000">
                        <a:alpha val="60000"/>
                      </a:srgbClr>
                    </a:outerShdw>
                  </a:effectLst>
                  <a:latin typeface="Helvetica"/>
                  <a:cs typeface="Helvetica"/>
                </a:endParaRPr>
              </a:p>
            </p:txBody>
          </p:sp>
          <p:pic>
            <p:nvPicPr>
              <p:cNvPr id="15" name="Picture 14" descr="Chart_up.png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655541" y="1382388"/>
                <a:ext cx="859104" cy="702150"/>
              </a:xfrm>
              <a:prstGeom prst="rect">
                <a:avLst/>
              </a:prstGeom>
              <a:effectLst>
                <a:outerShdw blurRad="50800" dist="38100" dir="2700000" algn="tl" rotWithShape="0">
                  <a:srgbClr val="000000">
                    <a:alpha val="25000"/>
                  </a:srgbClr>
                </a:outerShdw>
              </a:effectLst>
            </p:spPr>
          </p:pic>
          <p:sp>
            <p:nvSpPr>
              <p:cNvPr id="17" name="TextBox 16"/>
              <p:cNvSpPr txBox="1"/>
              <p:nvPr/>
            </p:nvSpPr>
            <p:spPr>
              <a:xfrm>
                <a:off x="7010400" y="2057400"/>
                <a:ext cx="2139084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200" b="1" dirty="0" smtClean="0">
                    <a:solidFill>
                      <a:srgbClr val="FFFFFF"/>
                    </a:solidFill>
                  </a:rPr>
                  <a:t>Y2 , Y3, Y4…</a:t>
                </a:r>
                <a:endParaRPr lang="en-US" sz="2200" b="1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8" name="Title 1"/>
              <p:cNvSpPr txBox="1">
                <a:spLocks/>
              </p:cNvSpPr>
              <p:nvPr/>
            </p:nvSpPr>
            <p:spPr bwMode="auto">
              <a:xfrm>
                <a:off x="146256" y="205268"/>
                <a:ext cx="7027745" cy="80115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  <a:ext uri="{FAA26D3D-D897-4be2-8F04-BA451C77F1D7}">
                  <ma14:placeholderFlag xmlns="" xmlns:ma14="http://schemas.microsoft.com/office/mac/drawingml/2011/main" xmlns:mv="urn:schemas-microsoft-com:mac:vml" xmlns:mc="http://schemas.openxmlformats.org/markup-compatibility/2006" val="1"/>
                </a:ext>
              </a:extLst>
            </p:spPr>
            <p:txBody>
              <a:bodyPr vert="horz" wrap="square" lIns="0" tIns="0" rIns="0" bIns="0" numCol="1" anchor="b" anchorCtr="0" compatLnSpc="1">
                <a:prstTxWarp prst="textNoShape">
                  <a:avLst/>
                </a:prstTxWarp>
              </a:bodyPr>
              <a:lstStyle>
                <a:lvl1pPr algn="l" rtl="0" eaLnBrk="1" fontAlgn="base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2"/>
                    </a:solidFill>
                    <a:latin typeface="+mj-lt"/>
                    <a:ea typeface="+mj-ea"/>
                    <a:cs typeface="+mj-cs"/>
                  </a:defRPr>
                </a:lvl1pPr>
                <a:lvl2pPr algn="l" rtl="0" eaLnBrk="1" fontAlgn="base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2"/>
                    </a:solidFill>
                    <a:latin typeface="Arial" charset="0"/>
                    <a:ea typeface="ＭＳ Ｐゴシック" charset="0"/>
                  </a:defRPr>
                </a:lvl2pPr>
                <a:lvl3pPr algn="l" rtl="0" eaLnBrk="1" fontAlgn="base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2"/>
                    </a:solidFill>
                    <a:latin typeface="Arial" charset="0"/>
                    <a:ea typeface="ＭＳ Ｐゴシック" charset="0"/>
                  </a:defRPr>
                </a:lvl3pPr>
                <a:lvl4pPr algn="l" rtl="0" eaLnBrk="1" fontAlgn="base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2"/>
                    </a:solidFill>
                    <a:latin typeface="Arial" charset="0"/>
                    <a:ea typeface="ＭＳ Ｐゴシック" charset="0"/>
                  </a:defRPr>
                </a:lvl4pPr>
                <a:lvl5pPr algn="l" rtl="0" eaLnBrk="1" fontAlgn="base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2"/>
                    </a:solidFill>
                    <a:latin typeface="Arial" charset="0"/>
                    <a:ea typeface="ＭＳ Ｐゴシック" charset="0"/>
                  </a:defRPr>
                </a:lvl5pPr>
                <a:lvl6pPr marL="457200" algn="l" rtl="0" eaLnBrk="1" fontAlgn="base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2"/>
                    </a:solidFill>
                    <a:latin typeface="Arial" charset="0"/>
                    <a:ea typeface="ＭＳ Ｐゴシック" charset="0"/>
                  </a:defRPr>
                </a:lvl6pPr>
                <a:lvl7pPr marL="914400" algn="l" rtl="0" eaLnBrk="1" fontAlgn="base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2"/>
                    </a:solidFill>
                    <a:latin typeface="Arial" charset="0"/>
                    <a:ea typeface="ＭＳ Ｐゴシック" charset="0"/>
                  </a:defRPr>
                </a:lvl7pPr>
                <a:lvl8pPr marL="1371600" algn="l" rtl="0" eaLnBrk="1" fontAlgn="base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2"/>
                    </a:solidFill>
                    <a:latin typeface="Arial" charset="0"/>
                    <a:ea typeface="ＭＳ Ｐゴシック" charset="0"/>
                  </a:defRPr>
                </a:lvl8pPr>
                <a:lvl9pPr marL="1828800" algn="l" rtl="0" eaLnBrk="1" fontAlgn="base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2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r>
                  <a:rPr lang="en-US" b="1" dirty="0" smtClean="0">
                    <a:solidFill>
                      <a:srgbClr val="0B63B2"/>
                    </a:solidFill>
                  </a:rPr>
                  <a:t>Notes</a:t>
                </a:r>
                <a:endParaRPr lang="en-US" sz="1600" b="1" dirty="0">
                  <a:solidFill>
                    <a:srgbClr val="0B63B2"/>
                  </a:solidFill>
                </a:endParaRP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146255" y="1382388"/>
                <a:ext cx="6682964" cy="39703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Font typeface="Wingdings" pitchFamily="2" charset="2"/>
                  <a:buChar char="Ø"/>
                </a:pPr>
                <a:r>
                  <a:rPr lang="en-US" sz="2000" dirty="0" smtClean="0">
                    <a:solidFill>
                      <a:srgbClr val="2F2B20"/>
                    </a:solidFill>
                  </a:rPr>
                  <a:t> Sign-ups open </a:t>
                </a:r>
                <a:r>
                  <a:rPr lang="en-US" sz="2000" dirty="0" smtClean="0">
                    <a:solidFill>
                      <a:srgbClr val="2F2B20"/>
                    </a:solidFill>
                  </a:rPr>
                  <a:t>February 1</a:t>
                </a:r>
                <a:endParaRPr lang="en-US" sz="2000" baseline="30000" dirty="0" smtClean="0">
                  <a:solidFill>
                    <a:srgbClr val="2F2B20"/>
                  </a:solidFill>
                </a:endParaRPr>
              </a:p>
              <a:p>
                <a:endParaRPr lang="en-US" sz="2000" dirty="0">
                  <a:solidFill>
                    <a:srgbClr val="2F2B20"/>
                  </a:solidFill>
                </a:endParaRPr>
              </a:p>
              <a:p>
                <a:pPr>
                  <a:buFont typeface="Wingdings" pitchFamily="2" charset="2"/>
                  <a:buChar char="Ø"/>
                </a:pPr>
                <a:r>
                  <a:rPr lang="en-US" sz="2000" dirty="0" smtClean="0">
                    <a:solidFill>
                      <a:srgbClr val="2F2B20"/>
                    </a:solidFill>
                  </a:rPr>
                  <a:t> Data </a:t>
                </a:r>
                <a:r>
                  <a:rPr lang="en-US" sz="2000" dirty="0">
                    <a:solidFill>
                      <a:srgbClr val="2F2B20"/>
                    </a:solidFill>
                  </a:rPr>
                  <a:t>collection </a:t>
                </a:r>
                <a:r>
                  <a:rPr lang="en-US" sz="2000" dirty="0" smtClean="0">
                    <a:solidFill>
                      <a:srgbClr val="2F2B20"/>
                    </a:solidFill>
                  </a:rPr>
                  <a:t>begins </a:t>
                </a:r>
                <a:r>
                  <a:rPr lang="en-US" sz="2000" dirty="0" smtClean="0">
                    <a:solidFill>
                      <a:srgbClr val="2F2B20"/>
                    </a:solidFill>
                  </a:rPr>
                  <a:t>in March</a:t>
                </a:r>
              </a:p>
              <a:p>
                <a:pPr>
                  <a:buFont typeface="Wingdings" pitchFamily="2" charset="2"/>
                  <a:buChar char="Ø"/>
                </a:pPr>
                <a:endParaRPr lang="en-US" sz="2000" dirty="0" smtClean="0">
                  <a:solidFill>
                    <a:srgbClr val="2F2B20"/>
                  </a:solidFill>
                </a:endParaRPr>
              </a:p>
              <a:p>
                <a:pPr>
                  <a:buFont typeface="Wingdings" pitchFamily="2" charset="2"/>
                  <a:buChar char="Ø"/>
                </a:pPr>
                <a:r>
                  <a:rPr lang="en-US" sz="2000" dirty="0" smtClean="0">
                    <a:solidFill>
                      <a:srgbClr val="2F2B20"/>
                    </a:solidFill>
                  </a:rPr>
                  <a:t> Data due </a:t>
                </a:r>
                <a:r>
                  <a:rPr lang="en-US" sz="2000" dirty="0" smtClean="0">
                    <a:solidFill>
                      <a:srgbClr val="2F2B20"/>
                    </a:solidFill>
                  </a:rPr>
                  <a:t>August 28</a:t>
                </a:r>
                <a:endParaRPr lang="en-US" sz="2000" dirty="0">
                  <a:solidFill>
                    <a:srgbClr val="2F2B20"/>
                  </a:solidFill>
                </a:endParaRPr>
              </a:p>
              <a:p>
                <a:pPr>
                  <a:buFont typeface="Wingdings" pitchFamily="2" charset="2"/>
                  <a:buChar char="Ø"/>
                </a:pPr>
                <a:endParaRPr lang="en-US" sz="2000" dirty="0" smtClean="0">
                  <a:solidFill>
                    <a:srgbClr val="2F2B20"/>
                  </a:solidFill>
                </a:endParaRPr>
              </a:p>
              <a:p>
                <a:pPr>
                  <a:buFont typeface="Wingdings" pitchFamily="2" charset="2"/>
                  <a:buChar char="Ø"/>
                </a:pPr>
                <a:r>
                  <a:rPr lang="en-US" sz="2000" dirty="0" smtClean="0">
                    <a:solidFill>
                      <a:srgbClr val="2F2B20"/>
                    </a:solidFill>
                  </a:rPr>
                  <a:t> Contact VFA at </a:t>
                </a:r>
                <a:r>
                  <a:rPr lang="en-US" sz="2000" dirty="0" smtClean="0">
                    <a:solidFill>
                      <a:srgbClr val="2F2B20"/>
                    </a:solidFill>
                    <a:hlinkClick r:id="rId4"/>
                  </a:rPr>
                  <a:t>VFA@aacc.nche.edu</a:t>
                </a:r>
                <a:r>
                  <a:rPr lang="en-US" sz="2000" dirty="0" smtClean="0">
                    <a:solidFill>
                      <a:srgbClr val="2F2B20"/>
                    </a:solidFill>
                  </a:rPr>
                  <a:t> </a:t>
                </a:r>
              </a:p>
              <a:p>
                <a:pPr>
                  <a:buFont typeface="Wingdings" pitchFamily="2" charset="2"/>
                  <a:buChar char="Ø"/>
                </a:pPr>
                <a:endParaRPr lang="en-US" sz="2000" dirty="0">
                  <a:solidFill>
                    <a:srgbClr val="2F2B20"/>
                  </a:solidFill>
                </a:endParaRPr>
              </a:p>
              <a:p>
                <a:pPr>
                  <a:buFont typeface="Wingdings" pitchFamily="2" charset="2"/>
                  <a:buChar char="Ø"/>
                </a:pPr>
                <a:endParaRPr lang="en-US" sz="2000" dirty="0" smtClean="0">
                  <a:solidFill>
                    <a:srgbClr val="2F2B20"/>
                  </a:solidFill>
                </a:endParaRPr>
              </a:p>
              <a:p>
                <a:endParaRPr lang="en-US" sz="2000" dirty="0" smtClean="0">
                  <a:solidFill>
                    <a:srgbClr val="2F2B20"/>
                  </a:solidFill>
                </a:endParaRPr>
              </a:p>
              <a:p>
                <a:endParaRPr lang="en-US" sz="2000" dirty="0" smtClean="0">
                  <a:solidFill>
                    <a:srgbClr val="2F2B20"/>
                  </a:solidFill>
                </a:endParaRPr>
              </a:p>
              <a:p>
                <a:endParaRPr lang="en-US" sz="3200" dirty="0">
                  <a:solidFill>
                    <a:srgbClr val="2F2B20"/>
                  </a:solidFill>
                </a:endParaRP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7004916" y="3896755"/>
                <a:ext cx="2139084" cy="11079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200" b="1" dirty="0" smtClean="0">
                    <a:solidFill>
                      <a:srgbClr val="FFFFFF"/>
                    </a:solidFill>
                  </a:rPr>
                  <a:t>principle accountability system</a:t>
                </a:r>
                <a:endParaRPr lang="en-US" sz="2200" b="1" dirty="0">
                  <a:solidFill>
                    <a:srgbClr val="FFFFFF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923936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1962" y="252412"/>
            <a:ext cx="8220075" cy="6353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70241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/>
          <p:nvPr/>
        </p:nvGrpSpPr>
        <p:grpSpPr>
          <a:xfrm>
            <a:off x="146256" y="0"/>
            <a:ext cx="9013531" cy="6858000"/>
            <a:chOff x="146256" y="0"/>
            <a:chExt cx="9013531" cy="6858000"/>
          </a:xfrm>
        </p:grpSpPr>
        <p:sp>
          <p:nvSpPr>
            <p:cNvPr id="11" name="Rectangle 10"/>
            <p:cNvSpPr/>
            <p:nvPr/>
          </p:nvSpPr>
          <p:spPr>
            <a:xfrm>
              <a:off x="7000341" y="0"/>
              <a:ext cx="2143657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cxnSp>
          <p:nvCxnSpPr>
            <p:cNvPr id="12" name="Straight Connector 11"/>
            <p:cNvCxnSpPr/>
            <p:nvPr/>
          </p:nvCxnSpPr>
          <p:spPr>
            <a:xfrm rot="16200000" flipH="1">
              <a:off x="3503918" y="3424546"/>
              <a:ext cx="6857206" cy="9701"/>
            </a:xfrm>
            <a:prstGeom prst="line">
              <a:avLst/>
            </a:prstGeom>
            <a:ln w="152400">
              <a:solidFill>
                <a:srgbClr val="FDBE57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" name="Group 12"/>
            <p:cNvGrpSpPr/>
            <p:nvPr/>
          </p:nvGrpSpPr>
          <p:grpSpPr>
            <a:xfrm>
              <a:off x="146256" y="62768"/>
              <a:ext cx="9013531" cy="4966432"/>
              <a:chOff x="146256" y="62768"/>
              <a:chExt cx="9013531" cy="4966432"/>
            </a:xfrm>
          </p:grpSpPr>
          <p:sp>
            <p:nvSpPr>
              <p:cNvPr id="16" name="Ellipse 17"/>
              <p:cNvSpPr/>
              <p:nvPr/>
            </p:nvSpPr>
            <p:spPr bwMode="gray">
              <a:xfrm>
                <a:off x="7004916" y="1295400"/>
                <a:ext cx="2149387" cy="1234197"/>
              </a:xfrm>
              <a:prstGeom prst="rect">
                <a:avLst/>
              </a:prstGeom>
              <a:gradFill flip="none" rotWithShape="1">
                <a:gsLst>
                  <a:gs pos="0">
                    <a:srgbClr val="43B7FF"/>
                  </a:gs>
                  <a:gs pos="100000">
                    <a:srgbClr val="0079C1"/>
                  </a:gs>
                </a:gsLst>
                <a:path path="circle">
                  <a:fillToRect l="50000" t="50000" r="50000" b="50000"/>
                </a:path>
                <a:tileRect/>
              </a:gradFill>
              <a:ln w="12700">
                <a:noFill/>
                <a:round/>
                <a:headEnd/>
                <a:tailEnd/>
              </a:ln>
            </p:spPr>
            <p:txBody>
              <a:bodyPr lIns="91440" tIns="0" rIns="0" bIns="0" anchor="ctr"/>
              <a:lstStyle/>
              <a:p>
                <a:pPr algn="ctr">
                  <a:defRPr/>
                </a:pPr>
                <a:endParaRPr lang="de-DE" sz="1300" b="1" noProof="1">
                  <a:solidFill>
                    <a:srgbClr val="FFFFFF"/>
                  </a:solidFill>
                  <a:effectLst>
                    <a:outerShdw blurRad="50800" dist="38100" dir="2700000" algn="tl" rotWithShape="0">
                      <a:srgbClr val="000000">
                        <a:alpha val="60000"/>
                      </a:srgbClr>
                    </a:outerShdw>
                  </a:effectLst>
                  <a:latin typeface="Helvetica"/>
                  <a:cs typeface="Helvetica"/>
                </a:endParaRPr>
              </a:p>
            </p:txBody>
          </p:sp>
          <p:sp>
            <p:nvSpPr>
              <p:cNvPr id="14" name="Ellipse 17"/>
              <p:cNvSpPr/>
              <p:nvPr/>
            </p:nvSpPr>
            <p:spPr bwMode="gray">
              <a:xfrm>
                <a:off x="7010400" y="3795003"/>
                <a:ext cx="2149387" cy="1234197"/>
              </a:xfrm>
              <a:prstGeom prst="rect">
                <a:avLst/>
              </a:prstGeom>
              <a:gradFill flip="none" rotWithShape="1">
                <a:gsLst>
                  <a:gs pos="0">
                    <a:srgbClr val="43B7FF"/>
                  </a:gs>
                  <a:gs pos="100000">
                    <a:srgbClr val="0079C1"/>
                  </a:gs>
                </a:gsLst>
                <a:path path="circle">
                  <a:fillToRect l="50000" t="50000" r="50000" b="50000"/>
                </a:path>
                <a:tileRect/>
              </a:gradFill>
              <a:ln w="12700">
                <a:noFill/>
                <a:round/>
                <a:headEnd/>
                <a:tailEnd/>
              </a:ln>
            </p:spPr>
            <p:txBody>
              <a:bodyPr lIns="91440" tIns="0" rIns="0" bIns="0" anchor="ctr"/>
              <a:lstStyle/>
              <a:p>
                <a:pPr algn="ctr">
                  <a:defRPr/>
                </a:pPr>
                <a:endParaRPr lang="de-DE" sz="1300" b="1" noProof="1">
                  <a:solidFill>
                    <a:srgbClr val="FFFFFF"/>
                  </a:solidFill>
                  <a:effectLst>
                    <a:outerShdw blurRad="50800" dist="38100" dir="2700000" algn="tl" rotWithShape="0">
                      <a:srgbClr val="000000">
                        <a:alpha val="60000"/>
                      </a:srgbClr>
                    </a:outerShdw>
                  </a:effectLst>
                  <a:latin typeface="Helvetica"/>
                  <a:cs typeface="Helvetica"/>
                </a:endParaRP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7010400" y="1344900"/>
                <a:ext cx="2139084" cy="11079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200" b="1" dirty="0" smtClean="0">
                    <a:solidFill>
                      <a:srgbClr val="FFFFFF"/>
                    </a:solidFill>
                  </a:rPr>
                  <a:t>FOR </a:t>
                </a:r>
                <a:br>
                  <a:rPr lang="en-US" sz="2200" b="1" dirty="0" smtClean="0">
                    <a:solidFill>
                      <a:srgbClr val="FFFFFF"/>
                    </a:solidFill>
                  </a:rPr>
                </a:br>
                <a:r>
                  <a:rPr lang="en-US" sz="2200" b="1" i="1" dirty="0" smtClean="0">
                    <a:solidFill>
                      <a:srgbClr val="FFFFFF"/>
                    </a:solidFill>
                  </a:rPr>
                  <a:t>community colleges</a:t>
                </a:r>
                <a:endParaRPr lang="en-US" sz="2200" b="1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8" name="Title 1"/>
              <p:cNvSpPr txBox="1">
                <a:spLocks/>
              </p:cNvSpPr>
              <p:nvPr/>
            </p:nvSpPr>
            <p:spPr bwMode="auto">
              <a:xfrm>
                <a:off x="146256" y="62768"/>
                <a:ext cx="7027745" cy="80115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  <a:ext uri="{FAA26D3D-D897-4be2-8F04-BA451C77F1D7}">
                  <ma14:placeholderFlag xmlns="" xmlns:ma14="http://schemas.microsoft.com/office/mac/drawingml/2011/main" xmlns:mv="urn:schemas-microsoft-com:mac:vml" xmlns:mc="http://schemas.openxmlformats.org/markup-compatibility/2006" val="1"/>
                </a:ext>
              </a:extLst>
            </p:spPr>
            <p:txBody>
              <a:bodyPr vert="horz" wrap="square" lIns="0" tIns="0" rIns="0" bIns="0" numCol="1" anchor="b" anchorCtr="0" compatLnSpc="1">
                <a:prstTxWarp prst="textNoShape">
                  <a:avLst/>
                </a:prstTxWarp>
              </a:bodyPr>
              <a:lstStyle>
                <a:lvl1pPr algn="l" rtl="0" eaLnBrk="1" fontAlgn="base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2"/>
                    </a:solidFill>
                    <a:latin typeface="+mj-lt"/>
                    <a:ea typeface="+mj-ea"/>
                    <a:cs typeface="+mj-cs"/>
                  </a:defRPr>
                </a:lvl1pPr>
                <a:lvl2pPr algn="l" rtl="0" eaLnBrk="1" fontAlgn="base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2"/>
                    </a:solidFill>
                    <a:latin typeface="Arial" charset="0"/>
                    <a:ea typeface="ＭＳ Ｐゴシック" charset="0"/>
                  </a:defRPr>
                </a:lvl2pPr>
                <a:lvl3pPr algn="l" rtl="0" eaLnBrk="1" fontAlgn="base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2"/>
                    </a:solidFill>
                    <a:latin typeface="Arial" charset="0"/>
                    <a:ea typeface="ＭＳ Ｐゴシック" charset="0"/>
                  </a:defRPr>
                </a:lvl3pPr>
                <a:lvl4pPr algn="l" rtl="0" eaLnBrk="1" fontAlgn="base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2"/>
                    </a:solidFill>
                    <a:latin typeface="Arial" charset="0"/>
                    <a:ea typeface="ＭＳ Ｐゴシック" charset="0"/>
                  </a:defRPr>
                </a:lvl4pPr>
                <a:lvl5pPr algn="l" rtl="0" eaLnBrk="1" fontAlgn="base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2"/>
                    </a:solidFill>
                    <a:latin typeface="Arial" charset="0"/>
                    <a:ea typeface="ＭＳ Ｐゴシック" charset="0"/>
                  </a:defRPr>
                </a:lvl5pPr>
                <a:lvl6pPr marL="457200" algn="l" rtl="0" eaLnBrk="1" fontAlgn="base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2"/>
                    </a:solidFill>
                    <a:latin typeface="Arial" charset="0"/>
                    <a:ea typeface="ＭＳ Ｐゴシック" charset="0"/>
                  </a:defRPr>
                </a:lvl6pPr>
                <a:lvl7pPr marL="914400" algn="l" rtl="0" eaLnBrk="1" fontAlgn="base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2"/>
                    </a:solidFill>
                    <a:latin typeface="Arial" charset="0"/>
                    <a:ea typeface="ＭＳ Ｐゴシック" charset="0"/>
                  </a:defRPr>
                </a:lvl7pPr>
                <a:lvl8pPr marL="1371600" algn="l" rtl="0" eaLnBrk="1" fontAlgn="base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2"/>
                    </a:solidFill>
                    <a:latin typeface="Arial" charset="0"/>
                    <a:ea typeface="ＭＳ Ｐゴシック" charset="0"/>
                  </a:defRPr>
                </a:lvl8pPr>
                <a:lvl9pPr marL="1828800" algn="l" rtl="0" eaLnBrk="1" fontAlgn="base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2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r>
                  <a:rPr lang="en-US" b="1" dirty="0" smtClean="0">
                    <a:solidFill>
                      <a:srgbClr val="FDBE57"/>
                    </a:solidFill>
                  </a:rPr>
                  <a:t>VFA Overview</a:t>
                </a:r>
                <a:endParaRPr lang="en-US" sz="1600" b="1" dirty="0">
                  <a:solidFill>
                    <a:srgbClr val="FDBE57"/>
                  </a:solidFill>
                </a:endParaRP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7004916" y="3857113"/>
                <a:ext cx="2139084" cy="11079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200" b="1" dirty="0" smtClean="0">
                    <a:solidFill>
                      <a:srgbClr val="FFFFFF"/>
                    </a:solidFill>
                  </a:rPr>
                  <a:t>BY</a:t>
                </a:r>
                <a:br>
                  <a:rPr lang="en-US" sz="2200" b="1" dirty="0" smtClean="0">
                    <a:solidFill>
                      <a:srgbClr val="FFFFFF"/>
                    </a:solidFill>
                  </a:rPr>
                </a:br>
                <a:r>
                  <a:rPr lang="en-US" sz="2200" b="1" i="1" dirty="0" smtClean="0">
                    <a:solidFill>
                      <a:srgbClr val="FFFFFF"/>
                    </a:solidFill>
                  </a:rPr>
                  <a:t>community colleges</a:t>
                </a:r>
                <a:endParaRPr lang="en-US" sz="2200" b="1" i="1" dirty="0">
                  <a:solidFill>
                    <a:srgbClr val="FFFFFF"/>
                  </a:solidFill>
                </a:endParaRPr>
              </a:p>
            </p:txBody>
          </p:sp>
        </p:grpSp>
      </p:grpSp>
      <p:sp>
        <p:nvSpPr>
          <p:cNvPr id="24" name="Double Bracket 23"/>
          <p:cNvSpPr>
            <a:spLocks noChangeAspect="1"/>
          </p:cNvSpPr>
          <p:nvPr/>
        </p:nvSpPr>
        <p:spPr>
          <a:xfrm>
            <a:off x="712520" y="1912498"/>
            <a:ext cx="5510150" cy="3116702"/>
          </a:xfrm>
          <a:prstGeom prst="bracketPair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200" dirty="0"/>
              <a:t>The Voluntary Framework of Accountability </a:t>
            </a:r>
            <a:endParaRPr lang="en-US" sz="2200" dirty="0" smtClean="0"/>
          </a:p>
          <a:p>
            <a:pPr algn="ctr"/>
            <a:r>
              <a:rPr lang="en-US" sz="2200" dirty="0" smtClean="0"/>
              <a:t>is </a:t>
            </a:r>
            <a:r>
              <a:rPr lang="en-US" sz="2200" dirty="0"/>
              <a:t>the </a:t>
            </a:r>
            <a:r>
              <a:rPr lang="en-US" sz="2200" dirty="0" smtClean="0"/>
              <a:t>first </a:t>
            </a:r>
            <a:r>
              <a:rPr lang="en-US" sz="2200" dirty="0"/>
              <a:t>national system of accountability </a:t>
            </a:r>
            <a:endParaRPr lang="en-US" sz="2200" dirty="0" smtClean="0"/>
          </a:p>
          <a:p>
            <a:pPr algn="ctr"/>
            <a:endParaRPr lang="en-US" sz="600" cap="all" dirty="0"/>
          </a:p>
          <a:p>
            <a:pPr algn="ctr"/>
            <a:r>
              <a:rPr lang="en-US" sz="2200" cap="all" dirty="0" smtClean="0"/>
              <a:t>specifically </a:t>
            </a:r>
          </a:p>
          <a:p>
            <a:pPr algn="ctr"/>
            <a:endParaRPr lang="en-US" sz="600" cap="all" dirty="0"/>
          </a:p>
          <a:p>
            <a:pPr algn="ctr"/>
            <a:r>
              <a:rPr lang="en-US" sz="2200" i="1" dirty="0"/>
              <a:t>for </a:t>
            </a:r>
            <a:r>
              <a:rPr lang="en-US" sz="2200" dirty="0"/>
              <a:t>community </a:t>
            </a:r>
            <a:r>
              <a:rPr lang="en-US" sz="2200" dirty="0" smtClean="0"/>
              <a:t>colleges</a:t>
            </a:r>
            <a:endParaRPr lang="en-US" sz="2200" dirty="0"/>
          </a:p>
          <a:p>
            <a:pPr algn="ctr"/>
            <a:r>
              <a:rPr lang="en-US" sz="2200" i="1" dirty="0"/>
              <a:t>by </a:t>
            </a:r>
            <a:r>
              <a:rPr lang="en-US" sz="2200" dirty="0"/>
              <a:t>community colleges.</a:t>
            </a:r>
          </a:p>
        </p:txBody>
      </p:sp>
    </p:spTree>
    <p:extLst>
      <p:ext uri="{BB962C8B-B14F-4D97-AF65-F5344CB8AC3E}">
        <p14:creationId xmlns:p14="http://schemas.microsoft.com/office/powerpoint/2010/main" val="2605170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/>
          <p:nvPr/>
        </p:nvGrpSpPr>
        <p:grpSpPr>
          <a:xfrm>
            <a:off x="146256" y="0"/>
            <a:ext cx="9013531" cy="6918574"/>
            <a:chOff x="146256" y="0"/>
            <a:chExt cx="9013531" cy="6918574"/>
          </a:xfrm>
        </p:grpSpPr>
        <p:sp>
          <p:nvSpPr>
            <p:cNvPr id="11" name="Rectangle 10"/>
            <p:cNvSpPr/>
            <p:nvPr/>
          </p:nvSpPr>
          <p:spPr>
            <a:xfrm>
              <a:off x="7000341" y="0"/>
              <a:ext cx="2143657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cxnSp>
          <p:nvCxnSpPr>
            <p:cNvPr id="12" name="Straight Connector 11"/>
            <p:cNvCxnSpPr/>
            <p:nvPr/>
          </p:nvCxnSpPr>
          <p:spPr>
            <a:xfrm rot="16200000" flipH="1">
              <a:off x="3503918" y="3424546"/>
              <a:ext cx="6857206" cy="9701"/>
            </a:xfrm>
            <a:prstGeom prst="line">
              <a:avLst/>
            </a:prstGeom>
            <a:ln w="152400">
              <a:solidFill>
                <a:srgbClr val="FDBE57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" name="Group 12"/>
            <p:cNvGrpSpPr/>
            <p:nvPr/>
          </p:nvGrpSpPr>
          <p:grpSpPr>
            <a:xfrm>
              <a:off x="146256" y="205268"/>
              <a:ext cx="9013531" cy="6713306"/>
              <a:chOff x="146256" y="205268"/>
              <a:chExt cx="9013531" cy="6713306"/>
            </a:xfrm>
          </p:grpSpPr>
          <p:sp>
            <p:nvSpPr>
              <p:cNvPr id="16" name="Ellipse 17"/>
              <p:cNvSpPr/>
              <p:nvPr/>
            </p:nvSpPr>
            <p:spPr bwMode="gray">
              <a:xfrm>
                <a:off x="7004916" y="1295400"/>
                <a:ext cx="2149387" cy="1234197"/>
              </a:xfrm>
              <a:prstGeom prst="rect">
                <a:avLst/>
              </a:prstGeom>
              <a:gradFill flip="none" rotWithShape="1">
                <a:gsLst>
                  <a:gs pos="0">
                    <a:srgbClr val="43B7FF"/>
                  </a:gs>
                  <a:gs pos="100000">
                    <a:srgbClr val="0079C1"/>
                  </a:gs>
                </a:gsLst>
                <a:path path="circle">
                  <a:fillToRect l="50000" t="50000" r="50000" b="50000"/>
                </a:path>
                <a:tileRect/>
              </a:gradFill>
              <a:ln w="12700">
                <a:noFill/>
                <a:round/>
                <a:headEnd/>
                <a:tailEnd/>
              </a:ln>
            </p:spPr>
            <p:txBody>
              <a:bodyPr lIns="91440" tIns="0" rIns="0" bIns="0" anchor="ctr"/>
              <a:lstStyle/>
              <a:p>
                <a:pPr algn="ctr">
                  <a:defRPr/>
                </a:pPr>
                <a:endParaRPr lang="de-DE" sz="1300" b="1" noProof="1">
                  <a:solidFill>
                    <a:srgbClr val="FFFFFF"/>
                  </a:solidFill>
                  <a:effectLst>
                    <a:outerShdw blurRad="50800" dist="38100" dir="2700000" algn="tl" rotWithShape="0">
                      <a:srgbClr val="000000">
                        <a:alpha val="60000"/>
                      </a:srgbClr>
                    </a:outerShdw>
                  </a:effectLst>
                  <a:latin typeface="Helvetica"/>
                  <a:cs typeface="Helvetica"/>
                </a:endParaRPr>
              </a:p>
            </p:txBody>
          </p:sp>
          <p:sp>
            <p:nvSpPr>
              <p:cNvPr id="14" name="Ellipse 17"/>
              <p:cNvSpPr/>
              <p:nvPr/>
            </p:nvSpPr>
            <p:spPr bwMode="gray">
              <a:xfrm>
                <a:off x="7010400" y="3795003"/>
                <a:ext cx="2149387" cy="1234197"/>
              </a:xfrm>
              <a:prstGeom prst="rect">
                <a:avLst/>
              </a:prstGeom>
              <a:gradFill flip="none" rotWithShape="1">
                <a:gsLst>
                  <a:gs pos="0">
                    <a:srgbClr val="43B7FF"/>
                  </a:gs>
                  <a:gs pos="100000">
                    <a:srgbClr val="0079C1"/>
                  </a:gs>
                </a:gsLst>
                <a:path path="circle">
                  <a:fillToRect l="50000" t="50000" r="50000" b="50000"/>
                </a:path>
                <a:tileRect/>
              </a:gradFill>
              <a:ln w="12700">
                <a:noFill/>
                <a:round/>
                <a:headEnd/>
                <a:tailEnd/>
              </a:ln>
            </p:spPr>
            <p:txBody>
              <a:bodyPr lIns="91440" tIns="0" rIns="0" bIns="0" anchor="ctr"/>
              <a:lstStyle/>
              <a:p>
                <a:pPr algn="ctr">
                  <a:defRPr/>
                </a:pPr>
                <a:endParaRPr lang="de-DE" sz="1300" b="1" noProof="1">
                  <a:solidFill>
                    <a:srgbClr val="FFFFFF"/>
                  </a:solidFill>
                  <a:effectLst>
                    <a:outerShdw blurRad="50800" dist="38100" dir="2700000" algn="tl" rotWithShape="0">
                      <a:srgbClr val="000000">
                        <a:alpha val="60000"/>
                      </a:srgbClr>
                    </a:outerShdw>
                  </a:effectLst>
                  <a:latin typeface="Helvetica"/>
                  <a:cs typeface="Helvetica"/>
                </a:endParaRPr>
              </a:p>
            </p:txBody>
          </p:sp>
          <p:pic>
            <p:nvPicPr>
              <p:cNvPr id="15" name="Picture 14" descr="Chart_up.png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655541" y="1382388"/>
                <a:ext cx="859104" cy="702150"/>
              </a:xfrm>
              <a:prstGeom prst="rect">
                <a:avLst/>
              </a:prstGeom>
              <a:effectLst>
                <a:outerShdw blurRad="50800" dist="38100" dir="2700000" algn="tl" rotWithShape="0">
                  <a:srgbClr val="000000">
                    <a:alpha val="25000"/>
                  </a:srgbClr>
                </a:outerShdw>
              </a:effectLst>
            </p:spPr>
          </p:pic>
          <p:sp>
            <p:nvSpPr>
              <p:cNvPr id="17" name="TextBox 16"/>
              <p:cNvSpPr txBox="1"/>
              <p:nvPr/>
            </p:nvSpPr>
            <p:spPr>
              <a:xfrm>
                <a:off x="7010400" y="2057400"/>
                <a:ext cx="2139084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200" b="1" dirty="0" smtClean="0">
                    <a:solidFill>
                      <a:srgbClr val="FFFFFF"/>
                    </a:solidFill>
                  </a:rPr>
                  <a:t>accountability</a:t>
                </a:r>
                <a:endParaRPr lang="en-US" sz="2200" b="1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8" name="Title 1"/>
              <p:cNvSpPr txBox="1">
                <a:spLocks/>
              </p:cNvSpPr>
              <p:nvPr/>
            </p:nvSpPr>
            <p:spPr bwMode="auto">
              <a:xfrm>
                <a:off x="146256" y="205268"/>
                <a:ext cx="7027745" cy="80115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  <a:ext uri="{FAA26D3D-D897-4be2-8F04-BA451C77F1D7}">
                  <ma14:placeholderFlag xmlns="" xmlns:ma14="http://schemas.microsoft.com/office/mac/drawingml/2011/main" xmlns:mv="urn:schemas-microsoft-com:mac:vml" xmlns:mc="http://schemas.openxmlformats.org/markup-compatibility/2006" val="1"/>
                </a:ext>
              </a:extLst>
            </p:spPr>
            <p:txBody>
              <a:bodyPr vert="horz" wrap="square" lIns="0" tIns="0" rIns="0" bIns="0" numCol="1" anchor="b" anchorCtr="0" compatLnSpc="1">
                <a:prstTxWarp prst="textNoShape">
                  <a:avLst/>
                </a:prstTxWarp>
              </a:bodyPr>
              <a:lstStyle>
                <a:lvl1pPr algn="l" rtl="0" eaLnBrk="1" fontAlgn="base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2"/>
                    </a:solidFill>
                    <a:latin typeface="+mj-lt"/>
                    <a:ea typeface="+mj-ea"/>
                    <a:cs typeface="+mj-cs"/>
                  </a:defRPr>
                </a:lvl1pPr>
                <a:lvl2pPr algn="l" rtl="0" eaLnBrk="1" fontAlgn="base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2"/>
                    </a:solidFill>
                    <a:latin typeface="Arial" charset="0"/>
                    <a:ea typeface="ＭＳ Ｐゴシック" charset="0"/>
                  </a:defRPr>
                </a:lvl2pPr>
                <a:lvl3pPr algn="l" rtl="0" eaLnBrk="1" fontAlgn="base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2"/>
                    </a:solidFill>
                    <a:latin typeface="Arial" charset="0"/>
                    <a:ea typeface="ＭＳ Ｐゴシック" charset="0"/>
                  </a:defRPr>
                </a:lvl3pPr>
                <a:lvl4pPr algn="l" rtl="0" eaLnBrk="1" fontAlgn="base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2"/>
                    </a:solidFill>
                    <a:latin typeface="Arial" charset="0"/>
                    <a:ea typeface="ＭＳ Ｐゴシック" charset="0"/>
                  </a:defRPr>
                </a:lvl4pPr>
                <a:lvl5pPr algn="l" rtl="0" eaLnBrk="1" fontAlgn="base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2"/>
                    </a:solidFill>
                    <a:latin typeface="Arial" charset="0"/>
                    <a:ea typeface="ＭＳ Ｐゴシック" charset="0"/>
                  </a:defRPr>
                </a:lvl5pPr>
                <a:lvl6pPr marL="457200" algn="l" rtl="0" eaLnBrk="1" fontAlgn="base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2"/>
                    </a:solidFill>
                    <a:latin typeface="Arial" charset="0"/>
                    <a:ea typeface="ＭＳ Ｐゴシック" charset="0"/>
                  </a:defRPr>
                </a:lvl6pPr>
                <a:lvl7pPr marL="914400" algn="l" rtl="0" eaLnBrk="1" fontAlgn="base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2"/>
                    </a:solidFill>
                    <a:latin typeface="Arial" charset="0"/>
                    <a:ea typeface="ＭＳ Ｐゴシック" charset="0"/>
                  </a:defRPr>
                </a:lvl7pPr>
                <a:lvl8pPr marL="1371600" algn="l" rtl="0" eaLnBrk="1" fontAlgn="base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2"/>
                    </a:solidFill>
                    <a:latin typeface="Arial" charset="0"/>
                    <a:ea typeface="ＭＳ Ｐゴシック" charset="0"/>
                  </a:defRPr>
                </a:lvl8pPr>
                <a:lvl9pPr marL="1828800" algn="l" rtl="0" eaLnBrk="1" fontAlgn="base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2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r>
                  <a:rPr lang="en-US" b="1" dirty="0" smtClean="0">
                    <a:solidFill>
                      <a:srgbClr val="0B63B2"/>
                    </a:solidFill>
                  </a:rPr>
                  <a:t>Goals for VFA in 2017</a:t>
                </a:r>
                <a:endParaRPr lang="en-US" sz="1600" b="1" dirty="0">
                  <a:solidFill>
                    <a:srgbClr val="0B63B2"/>
                  </a:solidFill>
                </a:endParaRP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146256" y="1178541"/>
                <a:ext cx="6682964" cy="57400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Font typeface="Wingdings" pitchFamily="2" charset="2"/>
                  <a:buChar char="Ø"/>
                </a:pPr>
                <a:r>
                  <a:rPr lang="en-US" sz="2000" dirty="0" smtClean="0">
                    <a:solidFill>
                      <a:srgbClr val="2F2B20"/>
                    </a:solidFill>
                  </a:rPr>
                  <a:t> </a:t>
                </a:r>
                <a:r>
                  <a:rPr lang="en-US" sz="2200" dirty="0" smtClean="0">
                    <a:solidFill>
                      <a:srgbClr val="2F2B20"/>
                    </a:solidFill>
                  </a:rPr>
                  <a:t>Make the VFA the principle accountability system for community colleges</a:t>
                </a:r>
              </a:p>
              <a:p>
                <a:endParaRPr lang="en-US" sz="2000" dirty="0" smtClean="0">
                  <a:solidFill>
                    <a:srgbClr val="2F2B20"/>
                  </a:solidFill>
                </a:endParaRPr>
              </a:p>
              <a:p>
                <a:pPr marL="800100" lvl="2" indent="-342900">
                  <a:buFont typeface="Arial" panose="020B0604020202020204" pitchFamily="34" charset="0"/>
                  <a:buChar char="•"/>
                </a:pPr>
                <a:r>
                  <a:rPr lang="en-US" sz="2000" dirty="0">
                    <a:solidFill>
                      <a:srgbClr val="2F2B20"/>
                    </a:solidFill>
                    <a:sym typeface="Wingdings"/>
                  </a:rPr>
                  <a:t>Better data to i</a:t>
                </a:r>
                <a:r>
                  <a:rPr lang="en-US" sz="2000" dirty="0">
                    <a:solidFill>
                      <a:srgbClr val="2F2B20"/>
                    </a:solidFill>
                  </a:rPr>
                  <a:t>nform public policy </a:t>
                </a:r>
                <a:r>
                  <a:rPr lang="en-US" sz="2000" dirty="0" smtClean="0">
                    <a:solidFill>
                      <a:srgbClr val="2F2B20"/>
                    </a:solidFill>
                  </a:rPr>
                  <a:t>and advocacy</a:t>
                </a:r>
              </a:p>
              <a:p>
                <a:pPr marL="457200" lvl="2"/>
                <a:endParaRPr lang="en-US" sz="2000" dirty="0" smtClean="0">
                  <a:solidFill>
                    <a:srgbClr val="2F2B20"/>
                  </a:solidFill>
                </a:endParaRPr>
              </a:p>
              <a:p>
                <a:pPr marL="800100" lvl="2" indent="-342900">
                  <a:buFont typeface="Arial" panose="020B0604020202020204" pitchFamily="34" charset="0"/>
                  <a:buChar char="•"/>
                </a:pPr>
                <a:r>
                  <a:rPr lang="en-US" sz="2000" dirty="0" smtClean="0">
                    <a:solidFill>
                      <a:srgbClr val="2F2B20"/>
                    </a:solidFill>
                  </a:rPr>
                  <a:t>Nation- and state-wide reports</a:t>
                </a:r>
                <a:endParaRPr lang="en-US" sz="2000" dirty="0">
                  <a:solidFill>
                    <a:srgbClr val="2F2B20"/>
                  </a:solidFill>
                </a:endParaRPr>
              </a:p>
              <a:p>
                <a:pPr>
                  <a:buFont typeface="Wingdings" pitchFamily="2" charset="2"/>
                  <a:buChar char="Ø"/>
                </a:pPr>
                <a:endParaRPr lang="en-US" sz="2000" dirty="0">
                  <a:solidFill>
                    <a:srgbClr val="2F2B20"/>
                  </a:solidFill>
                </a:endParaRPr>
              </a:p>
              <a:p>
                <a:pPr>
                  <a:buFont typeface="Wingdings" pitchFamily="2" charset="2"/>
                  <a:buChar char="Ø"/>
                </a:pPr>
                <a:r>
                  <a:rPr lang="en-US" sz="2000" dirty="0" smtClean="0">
                    <a:solidFill>
                      <a:srgbClr val="2F2B20"/>
                    </a:solidFill>
                  </a:rPr>
                  <a:t> </a:t>
                </a:r>
                <a:r>
                  <a:rPr lang="en-US" sz="2200" dirty="0" smtClean="0">
                    <a:solidFill>
                      <a:srgbClr val="2F2B20"/>
                    </a:solidFill>
                  </a:rPr>
                  <a:t>Continually increase </a:t>
                </a:r>
                <a:r>
                  <a:rPr lang="en-US" sz="2200" dirty="0" smtClean="0">
                    <a:solidFill>
                      <a:srgbClr val="2F2B20"/>
                    </a:solidFill>
                  </a:rPr>
                  <a:t>utility</a:t>
                </a:r>
              </a:p>
              <a:p>
                <a:endParaRPr lang="en-US" sz="2000" dirty="0">
                  <a:solidFill>
                    <a:srgbClr val="2F2B20"/>
                  </a:solidFill>
                </a:endParaRPr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r>
                  <a:rPr lang="en-US" sz="2000" dirty="0" smtClean="0">
                    <a:solidFill>
                      <a:srgbClr val="2F2B20"/>
                    </a:solidFill>
                  </a:rPr>
                  <a:t>Value-added metrics </a:t>
                </a:r>
                <a:r>
                  <a:rPr lang="en-US" sz="2000" dirty="0">
                    <a:solidFill>
                      <a:srgbClr val="2F2B20"/>
                    </a:solidFill>
                  </a:rPr>
                  <a:t>for </a:t>
                </a:r>
                <a:r>
                  <a:rPr lang="en-US" sz="2000" dirty="0" smtClean="0">
                    <a:solidFill>
                      <a:srgbClr val="2F2B20"/>
                    </a:solidFill>
                  </a:rPr>
                  <a:t>accountability </a:t>
                </a:r>
                <a:r>
                  <a:rPr lang="en-US" sz="1600" dirty="0" smtClean="0">
                    <a:solidFill>
                      <a:srgbClr val="2F2B20"/>
                    </a:solidFill>
                  </a:rPr>
                  <a:t>(</a:t>
                </a:r>
                <a:r>
                  <a:rPr lang="en-US" sz="1600" i="1" dirty="0" smtClean="0">
                    <a:solidFill>
                      <a:srgbClr val="2F2B20"/>
                    </a:solidFill>
                  </a:rPr>
                  <a:t>using </a:t>
                </a:r>
                <a:r>
                  <a:rPr lang="en-US" sz="1600" i="1" dirty="0">
                    <a:solidFill>
                      <a:srgbClr val="2F2B20"/>
                    </a:solidFill>
                  </a:rPr>
                  <a:t>data to measure performance and make better </a:t>
                </a:r>
                <a:r>
                  <a:rPr lang="en-US" sz="1600" i="1" dirty="0" smtClean="0">
                    <a:solidFill>
                      <a:srgbClr val="2F2B20"/>
                    </a:solidFill>
                  </a:rPr>
                  <a:t>decisions</a:t>
                </a:r>
                <a:r>
                  <a:rPr lang="en-US" sz="1600" dirty="0" smtClean="0">
                    <a:solidFill>
                      <a:srgbClr val="2F2B20"/>
                    </a:solidFill>
                  </a:rPr>
                  <a:t>)</a:t>
                </a:r>
                <a:endParaRPr lang="en-US" sz="1600" dirty="0">
                  <a:solidFill>
                    <a:srgbClr val="2F2B20"/>
                  </a:solidFill>
                </a:endParaRPr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endParaRPr lang="en-US" sz="2000" dirty="0" smtClean="0">
                  <a:solidFill>
                    <a:srgbClr val="2F2B20"/>
                  </a:solidFill>
                </a:endParaRPr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r>
                  <a:rPr lang="en-US" sz="2000" dirty="0" smtClean="0">
                    <a:solidFill>
                      <a:srgbClr val="2F2B20"/>
                    </a:solidFill>
                  </a:rPr>
                  <a:t>National benchmarking for good practices</a:t>
                </a:r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endParaRPr lang="en-US" sz="2000" dirty="0" smtClean="0">
                  <a:solidFill>
                    <a:srgbClr val="2F2B20"/>
                  </a:solidFill>
                  <a:sym typeface="Wingdings"/>
                </a:endParaRPr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r>
                  <a:rPr lang="en-US" sz="2000" dirty="0" smtClean="0">
                    <a:solidFill>
                      <a:srgbClr val="2F2B20"/>
                    </a:solidFill>
                    <a:sym typeface="Wingdings"/>
                  </a:rPr>
                  <a:t>Opportunity </a:t>
                </a:r>
                <a:r>
                  <a:rPr lang="en-US" sz="2000" dirty="0">
                    <a:solidFill>
                      <a:srgbClr val="2F2B20"/>
                    </a:solidFill>
                    <a:sym typeface="Wingdings"/>
                  </a:rPr>
                  <a:t>to s</a:t>
                </a:r>
                <a:r>
                  <a:rPr lang="en-US" sz="2000" dirty="0">
                    <a:solidFill>
                      <a:srgbClr val="2F2B20"/>
                    </a:solidFill>
                  </a:rPr>
                  <a:t>treamline reporting </a:t>
                </a:r>
                <a:r>
                  <a:rPr lang="en-US" sz="2000" dirty="0" smtClean="0">
                    <a:solidFill>
                      <a:srgbClr val="2F2B20"/>
                    </a:solidFill>
                  </a:rPr>
                  <a:t>/ </a:t>
                </a:r>
                <a:r>
                  <a:rPr lang="en-US" sz="2000" dirty="0" smtClean="0">
                    <a:solidFill>
                      <a:srgbClr val="2F2B20"/>
                    </a:solidFill>
                  </a:rPr>
                  <a:t>relieve</a:t>
                </a:r>
                <a:r>
                  <a:rPr lang="en-US" sz="2000" dirty="0" smtClean="0">
                    <a:solidFill>
                      <a:srgbClr val="2F2B20"/>
                    </a:solidFill>
                  </a:rPr>
                  <a:t> </a:t>
                </a:r>
                <a:r>
                  <a:rPr lang="en-US" sz="2000" dirty="0">
                    <a:solidFill>
                      <a:srgbClr val="2F2B20"/>
                    </a:solidFill>
                  </a:rPr>
                  <a:t>IR </a:t>
                </a:r>
                <a:r>
                  <a:rPr lang="en-US" sz="2000" dirty="0" smtClean="0">
                    <a:solidFill>
                      <a:srgbClr val="2F2B20"/>
                    </a:solidFill>
                  </a:rPr>
                  <a:t>burden</a:t>
                </a:r>
                <a:endParaRPr lang="en-US" sz="2000" dirty="0" smtClean="0">
                  <a:solidFill>
                    <a:srgbClr val="2F2B20"/>
                  </a:solidFill>
                </a:endParaRPr>
              </a:p>
              <a:p>
                <a:pPr marL="800100" lvl="1" indent="-342900">
                  <a:spcBef>
                    <a:spcPts val="1800"/>
                  </a:spcBef>
                  <a:buFont typeface="Arial" panose="020B0604020202020204" pitchFamily="34" charset="0"/>
                  <a:buChar char="•"/>
                </a:pPr>
                <a:r>
                  <a:rPr lang="en-US" sz="2000" dirty="0" smtClean="0">
                    <a:solidFill>
                      <a:srgbClr val="2F2B20"/>
                    </a:solidFill>
                    <a:sym typeface="Wingdings"/>
                  </a:rPr>
                  <a:t>Ability to t</a:t>
                </a:r>
                <a:r>
                  <a:rPr lang="en-US" sz="2000" dirty="0" smtClean="0">
                    <a:solidFill>
                      <a:srgbClr val="2F2B20"/>
                    </a:solidFill>
                  </a:rPr>
                  <a:t>ell a better, more robust story</a:t>
                </a:r>
              </a:p>
              <a:p>
                <a:pPr algn="ctr" defTabSz="914400"/>
                <a:endParaRPr lang="en-US" sz="3200" dirty="0">
                  <a:solidFill>
                    <a:srgbClr val="2F2B20"/>
                  </a:solidFill>
                </a:endParaRPr>
              </a:p>
            </p:txBody>
          </p:sp>
          <p:pic>
            <p:nvPicPr>
              <p:cNvPr id="20" name="Picture 19" descr="Complete.png"/>
              <p:cNvPicPr>
                <a:picLocks noChangeAspect="1"/>
              </p:cNvPicPr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7694561" y="3960687"/>
                <a:ext cx="755216" cy="635634"/>
              </a:xfrm>
              <a:prstGeom prst="rect">
                <a:avLst/>
              </a:prstGeom>
              <a:effectLst>
                <a:outerShdw blurRad="50800" dist="38100" dir="2700000" algn="tl" rotWithShape="0">
                  <a:srgbClr val="000000">
                    <a:alpha val="25000"/>
                  </a:srgbClr>
                </a:outerShdw>
              </a:effectLst>
            </p:spPr>
          </p:pic>
          <p:sp>
            <p:nvSpPr>
              <p:cNvPr id="21" name="TextBox 20"/>
              <p:cNvSpPr txBox="1"/>
              <p:nvPr/>
            </p:nvSpPr>
            <p:spPr>
              <a:xfrm>
                <a:off x="7004916" y="4522113"/>
                <a:ext cx="2139084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200" b="1" dirty="0" smtClean="0">
                    <a:solidFill>
                      <a:srgbClr val="FFFFFF"/>
                    </a:solidFill>
                  </a:rPr>
                  <a:t>Utility</a:t>
                </a:r>
                <a:endParaRPr lang="en-US" sz="2200" b="1" dirty="0">
                  <a:solidFill>
                    <a:srgbClr val="FFFFFF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582687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2"/>
          <p:cNvGrpSpPr/>
          <p:nvPr/>
        </p:nvGrpSpPr>
        <p:grpSpPr>
          <a:xfrm>
            <a:off x="146256" y="153016"/>
            <a:ext cx="9003228" cy="4799984"/>
            <a:chOff x="146256" y="153016"/>
            <a:chExt cx="9003228" cy="4799984"/>
          </a:xfrm>
        </p:grpSpPr>
        <p:pic>
          <p:nvPicPr>
            <p:cNvPr id="15" name="Picture 14" descr="Chart_up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655541" y="1382388"/>
              <a:ext cx="859104" cy="702150"/>
            </a:xfrm>
            <a:prstGeom prst="rect">
              <a:avLst/>
            </a:prstGeom>
            <a:effectLst>
              <a:outerShdw blurRad="50800" dist="38100" dir="2700000" algn="tl" rotWithShape="0">
                <a:srgbClr val="000000">
                  <a:alpha val="25000"/>
                </a:srgbClr>
              </a:outerShdw>
            </a:effectLst>
          </p:spPr>
        </p:pic>
        <p:sp>
          <p:nvSpPr>
            <p:cNvPr id="17" name="TextBox 16"/>
            <p:cNvSpPr txBox="1"/>
            <p:nvPr/>
          </p:nvSpPr>
          <p:spPr>
            <a:xfrm>
              <a:off x="7010400" y="2057400"/>
              <a:ext cx="2139084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b="1" dirty="0" smtClean="0">
                  <a:solidFill>
                    <a:srgbClr val="FFFFFF"/>
                  </a:solidFill>
                </a:rPr>
                <a:t>accountability</a:t>
              </a:r>
              <a:endParaRPr lang="en-US" sz="2200" b="1" dirty="0">
                <a:solidFill>
                  <a:srgbClr val="FFFFFF"/>
                </a:solidFill>
              </a:endParaRPr>
            </a:p>
          </p:txBody>
        </p:sp>
        <p:sp>
          <p:nvSpPr>
            <p:cNvPr id="18" name="Title 1"/>
            <p:cNvSpPr txBox="1">
              <a:spLocks/>
            </p:cNvSpPr>
            <p:nvPr/>
          </p:nvSpPr>
          <p:spPr bwMode="auto">
            <a:xfrm>
              <a:off x="146256" y="153016"/>
              <a:ext cx="7027745" cy="80115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  <a:ext uri="{FAA26D3D-D897-4be2-8F04-BA451C77F1D7}">
                <ma14:placeholderFlag xmlns="" xmlns:ma14="http://schemas.microsoft.com/office/mac/drawingml/2011/main" xmlns:mv="urn:schemas-microsoft-com:mac:vml" xmlns:mc="http://schemas.openxmlformats.org/markup-compatibility/2006" val="1"/>
              </a:ext>
            </a:extLst>
          </p:spPr>
          <p:txBody>
            <a:bodyPr vert="horz" wrap="square" lIns="0" tIns="0" rIns="0" bIns="0" numCol="1" anchor="b" anchorCtr="0" compatLnSpc="1">
              <a:prstTxWarp prst="textNoShape">
                <a:avLst/>
              </a:prstTxWarp>
            </a:bodyPr>
            <a:lstStyle>
              <a:lvl1pPr algn="l" rtl="0" eaLnBrk="1" fontAlgn="base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2"/>
                  </a:solidFill>
                  <a:latin typeface="+mj-lt"/>
                  <a:ea typeface="+mj-ea"/>
                  <a:cs typeface="+mj-cs"/>
                </a:defRPr>
              </a:lvl1pPr>
              <a:lvl2pPr algn="l" rtl="0" eaLnBrk="1" fontAlgn="base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2"/>
                  </a:solidFill>
                  <a:latin typeface="Arial" charset="0"/>
                  <a:ea typeface="ＭＳ Ｐゴシック" charset="0"/>
                </a:defRPr>
              </a:lvl2pPr>
              <a:lvl3pPr algn="l" rtl="0" eaLnBrk="1" fontAlgn="base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2"/>
                  </a:solidFill>
                  <a:latin typeface="Arial" charset="0"/>
                  <a:ea typeface="ＭＳ Ｐゴシック" charset="0"/>
                </a:defRPr>
              </a:lvl3pPr>
              <a:lvl4pPr algn="l" rtl="0" eaLnBrk="1" fontAlgn="base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2"/>
                  </a:solidFill>
                  <a:latin typeface="Arial" charset="0"/>
                  <a:ea typeface="ＭＳ Ｐゴシック" charset="0"/>
                </a:defRPr>
              </a:lvl4pPr>
              <a:lvl5pPr algn="l" rtl="0" eaLnBrk="1" fontAlgn="base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2"/>
                  </a:solidFill>
                  <a:latin typeface="Arial" charset="0"/>
                  <a:ea typeface="ＭＳ Ｐゴシック" charset="0"/>
                </a:defRPr>
              </a:lvl5pPr>
              <a:lvl6pPr marL="457200" algn="l" rtl="0" eaLnBrk="1" fontAlgn="base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2"/>
                  </a:solidFill>
                  <a:latin typeface="Arial" charset="0"/>
                  <a:ea typeface="ＭＳ Ｐゴシック" charset="0"/>
                </a:defRPr>
              </a:lvl6pPr>
              <a:lvl7pPr marL="914400" algn="l" rtl="0" eaLnBrk="1" fontAlgn="base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2"/>
                  </a:solidFill>
                  <a:latin typeface="Arial" charset="0"/>
                  <a:ea typeface="ＭＳ Ｐゴシック" charset="0"/>
                </a:defRPr>
              </a:lvl7pPr>
              <a:lvl8pPr marL="1371600" algn="l" rtl="0" eaLnBrk="1" fontAlgn="base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2"/>
                  </a:solidFill>
                  <a:latin typeface="Arial" charset="0"/>
                  <a:ea typeface="ＭＳ Ｐゴシック" charset="0"/>
                </a:defRPr>
              </a:lvl8pPr>
              <a:lvl9pPr marL="1828800" algn="l" rtl="0" eaLnBrk="1" fontAlgn="base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2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b="1" dirty="0" smtClean="0">
                  <a:solidFill>
                    <a:srgbClr val="0B63B2"/>
                  </a:solidFill>
                </a:rPr>
                <a:t>New VFA Membership Model</a:t>
              </a:r>
              <a:endParaRPr lang="en-US" sz="1600" b="1" dirty="0">
                <a:solidFill>
                  <a:srgbClr val="0B63B2"/>
                </a:solidFill>
              </a:endParaRPr>
            </a:p>
          </p:txBody>
        </p:sp>
        <p:pic>
          <p:nvPicPr>
            <p:cNvPr id="20" name="Picture 19" descr="Complete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694561" y="3960687"/>
              <a:ext cx="755216" cy="635634"/>
            </a:xfrm>
            <a:prstGeom prst="rect">
              <a:avLst/>
            </a:prstGeom>
            <a:effectLst>
              <a:outerShdw blurRad="50800" dist="38100" dir="2700000" algn="tl" rotWithShape="0">
                <a:srgbClr val="000000">
                  <a:alpha val="25000"/>
                </a:srgbClr>
              </a:outerShdw>
            </a:effectLst>
          </p:spPr>
        </p:pic>
        <p:sp>
          <p:nvSpPr>
            <p:cNvPr id="21" name="TextBox 20"/>
            <p:cNvSpPr txBox="1"/>
            <p:nvPr/>
          </p:nvSpPr>
          <p:spPr>
            <a:xfrm>
              <a:off x="7004916" y="4522113"/>
              <a:ext cx="2139084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b="1" dirty="0" smtClean="0">
                  <a:solidFill>
                    <a:srgbClr val="FFFFFF"/>
                  </a:solidFill>
                </a:rPr>
                <a:t>Utility</a:t>
              </a:r>
              <a:endParaRPr lang="en-US" sz="2200" b="1" dirty="0">
                <a:solidFill>
                  <a:srgbClr val="FFFFFF"/>
                </a:solidFill>
              </a:endParaRPr>
            </a:p>
          </p:txBody>
        </p:sp>
      </p:grpSp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5445" y="1110929"/>
            <a:ext cx="8621808" cy="5284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3206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/>
          <p:nvPr/>
        </p:nvGrpSpPr>
        <p:grpSpPr>
          <a:xfrm>
            <a:off x="146256" y="0"/>
            <a:ext cx="9013531" cy="6858000"/>
            <a:chOff x="146256" y="0"/>
            <a:chExt cx="9013531" cy="6858000"/>
          </a:xfrm>
        </p:grpSpPr>
        <p:sp>
          <p:nvSpPr>
            <p:cNvPr id="11" name="Rectangle 10"/>
            <p:cNvSpPr/>
            <p:nvPr/>
          </p:nvSpPr>
          <p:spPr>
            <a:xfrm>
              <a:off x="7000341" y="0"/>
              <a:ext cx="2143657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cxnSp>
          <p:nvCxnSpPr>
            <p:cNvPr id="12" name="Straight Connector 11"/>
            <p:cNvCxnSpPr/>
            <p:nvPr/>
          </p:nvCxnSpPr>
          <p:spPr>
            <a:xfrm rot="16200000" flipH="1">
              <a:off x="3503918" y="3424546"/>
              <a:ext cx="6857206" cy="9701"/>
            </a:xfrm>
            <a:prstGeom prst="line">
              <a:avLst/>
            </a:prstGeom>
            <a:ln w="152400">
              <a:solidFill>
                <a:srgbClr val="FDBE57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" name="Group 12"/>
            <p:cNvGrpSpPr/>
            <p:nvPr/>
          </p:nvGrpSpPr>
          <p:grpSpPr>
            <a:xfrm>
              <a:off x="146256" y="205268"/>
              <a:ext cx="9013531" cy="6267030"/>
              <a:chOff x="146256" y="205268"/>
              <a:chExt cx="9013531" cy="6267030"/>
            </a:xfrm>
          </p:grpSpPr>
          <p:sp>
            <p:nvSpPr>
              <p:cNvPr id="16" name="Ellipse 17"/>
              <p:cNvSpPr/>
              <p:nvPr/>
            </p:nvSpPr>
            <p:spPr bwMode="gray">
              <a:xfrm>
                <a:off x="7004916" y="1295400"/>
                <a:ext cx="2149387" cy="1234197"/>
              </a:xfrm>
              <a:prstGeom prst="rect">
                <a:avLst/>
              </a:prstGeom>
              <a:gradFill flip="none" rotWithShape="1">
                <a:gsLst>
                  <a:gs pos="0">
                    <a:srgbClr val="43B7FF"/>
                  </a:gs>
                  <a:gs pos="100000">
                    <a:srgbClr val="0079C1"/>
                  </a:gs>
                </a:gsLst>
                <a:path path="circle">
                  <a:fillToRect l="50000" t="50000" r="50000" b="50000"/>
                </a:path>
                <a:tileRect/>
              </a:gradFill>
              <a:ln w="12700">
                <a:noFill/>
                <a:round/>
                <a:headEnd/>
                <a:tailEnd/>
              </a:ln>
            </p:spPr>
            <p:txBody>
              <a:bodyPr lIns="91440" tIns="0" rIns="0" bIns="0" anchor="ctr"/>
              <a:lstStyle/>
              <a:p>
                <a:pPr algn="ctr">
                  <a:defRPr/>
                </a:pPr>
                <a:endParaRPr lang="de-DE" sz="1300" b="1" noProof="1">
                  <a:solidFill>
                    <a:srgbClr val="FFFFFF"/>
                  </a:solidFill>
                  <a:effectLst>
                    <a:outerShdw blurRad="50800" dist="38100" dir="2700000" algn="tl" rotWithShape="0">
                      <a:srgbClr val="000000">
                        <a:alpha val="60000"/>
                      </a:srgbClr>
                    </a:outerShdw>
                  </a:effectLst>
                  <a:latin typeface="Helvetica"/>
                  <a:cs typeface="Helvetica"/>
                </a:endParaRPr>
              </a:p>
            </p:txBody>
          </p:sp>
          <p:sp>
            <p:nvSpPr>
              <p:cNvPr id="14" name="Ellipse 17"/>
              <p:cNvSpPr/>
              <p:nvPr/>
            </p:nvSpPr>
            <p:spPr bwMode="gray">
              <a:xfrm>
                <a:off x="7010400" y="3795003"/>
                <a:ext cx="2149387" cy="1234197"/>
              </a:xfrm>
              <a:prstGeom prst="rect">
                <a:avLst/>
              </a:prstGeom>
              <a:gradFill flip="none" rotWithShape="1">
                <a:gsLst>
                  <a:gs pos="0">
                    <a:srgbClr val="43B7FF"/>
                  </a:gs>
                  <a:gs pos="100000">
                    <a:srgbClr val="0079C1"/>
                  </a:gs>
                </a:gsLst>
                <a:path path="circle">
                  <a:fillToRect l="50000" t="50000" r="50000" b="50000"/>
                </a:path>
                <a:tileRect/>
              </a:gradFill>
              <a:ln w="12700">
                <a:noFill/>
                <a:round/>
                <a:headEnd/>
                <a:tailEnd/>
              </a:ln>
            </p:spPr>
            <p:txBody>
              <a:bodyPr lIns="91440" tIns="0" rIns="0" bIns="0" anchor="ctr"/>
              <a:lstStyle/>
              <a:p>
                <a:pPr algn="ctr">
                  <a:defRPr/>
                </a:pPr>
                <a:endParaRPr lang="de-DE" sz="1300" b="1" noProof="1">
                  <a:solidFill>
                    <a:srgbClr val="FFFFFF"/>
                  </a:solidFill>
                  <a:effectLst>
                    <a:outerShdw blurRad="50800" dist="38100" dir="2700000" algn="tl" rotWithShape="0">
                      <a:srgbClr val="000000">
                        <a:alpha val="60000"/>
                      </a:srgbClr>
                    </a:outerShdw>
                  </a:effectLst>
                  <a:latin typeface="Helvetica"/>
                  <a:cs typeface="Helvetica"/>
                </a:endParaRPr>
              </a:p>
            </p:txBody>
          </p:sp>
          <p:pic>
            <p:nvPicPr>
              <p:cNvPr id="15" name="Picture 14" descr="Chart_up.png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655541" y="1382388"/>
                <a:ext cx="859104" cy="702150"/>
              </a:xfrm>
              <a:prstGeom prst="rect">
                <a:avLst/>
              </a:prstGeom>
              <a:effectLst>
                <a:outerShdw blurRad="50800" dist="38100" dir="2700000" algn="tl" rotWithShape="0">
                  <a:srgbClr val="000000">
                    <a:alpha val="25000"/>
                  </a:srgbClr>
                </a:outerShdw>
              </a:effectLst>
            </p:spPr>
          </p:pic>
          <p:sp>
            <p:nvSpPr>
              <p:cNvPr id="17" name="TextBox 16"/>
              <p:cNvSpPr txBox="1"/>
              <p:nvPr/>
            </p:nvSpPr>
            <p:spPr>
              <a:xfrm>
                <a:off x="7010400" y="2057400"/>
                <a:ext cx="2139084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200" b="1" dirty="0" smtClean="0">
                    <a:solidFill>
                      <a:srgbClr val="FFFFFF"/>
                    </a:solidFill>
                  </a:rPr>
                  <a:t>accountability</a:t>
                </a:r>
                <a:endParaRPr lang="en-US" sz="2200" b="1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8" name="Title 1"/>
              <p:cNvSpPr txBox="1">
                <a:spLocks/>
              </p:cNvSpPr>
              <p:nvPr/>
            </p:nvSpPr>
            <p:spPr bwMode="auto">
              <a:xfrm>
                <a:off x="146256" y="205268"/>
                <a:ext cx="7027745" cy="80115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  <a:ext uri="{FAA26D3D-D897-4be2-8F04-BA451C77F1D7}">
                  <ma14:placeholderFlag xmlns="" xmlns:ma14="http://schemas.microsoft.com/office/mac/drawingml/2011/main" xmlns:mv="urn:schemas-microsoft-com:mac:vml" xmlns:mc="http://schemas.openxmlformats.org/markup-compatibility/2006" val="1"/>
                </a:ext>
              </a:extLst>
            </p:spPr>
            <p:txBody>
              <a:bodyPr vert="horz" wrap="square" lIns="0" tIns="0" rIns="0" bIns="0" numCol="1" anchor="b" anchorCtr="0" compatLnSpc="1">
                <a:prstTxWarp prst="textNoShape">
                  <a:avLst/>
                </a:prstTxWarp>
              </a:bodyPr>
              <a:lstStyle>
                <a:lvl1pPr algn="l" rtl="0" eaLnBrk="1" fontAlgn="base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2"/>
                    </a:solidFill>
                    <a:latin typeface="+mj-lt"/>
                    <a:ea typeface="+mj-ea"/>
                    <a:cs typeface="+mj-cs"/>
                  </a:defRPr>
                </a:lvl1pPr>
                <a:lvl2pPr algn="l" rtl="0" eaLnBrk="1" fontAlgn="base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2"/>
                    </a:solidFill>
                    <a:latin typeface="Arial" charset="0"/>
                    <a:ea typeface="ＭＳ Ｐゴシック" charset="0"/>
                  </a:defRPr>
                </a:lvl2pPr>
                <a:lvl3pPr algn="l" rtl="0" eaLnBrk="1" fontAlgn="base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2"/>
                    </a:solidFill>
                    <a:latin typeface="Arial" charset="0"/>
                    <a:ea typeface="ＭＳ Ｐゴシック" charset="0"/>
                  </a:defRPr>
                </a:lvl3pPr>
                <a:lvl4pPr algn="l" rtl="0" eaLnBrk="1" fontAlgn="base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2"/>
                    </a:solidFill>
                    <a:latin typeface="Arial" charset="0"/>
                    <a:ea typeface="ＭＳ Ｐゴシック" charset="0"/>
                  </a:defRPr>
                </a:lvl4pPr>
                <a:lvl5pPr algn="l" rtl="0" eaLnBrk="1" fontAlgn="base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2"/>
                    </a:solidFill>
                    <a:latin typeface="Arial" charset="0"/>
                    <a:ea typeface="ＭＳ Ｐゴシック" charset="0"/>
                  </a:defRPr>
                </a:lvl5pPr>
                <a:lvl6pPr marL="457200" algn="l" rtl="0" eaLnBrk="1" fontAlgn="base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2"/>
                    </a:solidFill>
                    <a:latin typeface="Arial" charset="0"/>
                    <a:ea typeface="ＭＳ Ｐゴシック" charset="0"/>
                  </a:defRPr>
                </a:lvl6pPr>
                <a:lvl7pPr marL="914400" algn="l" rtl="0" eaLnBrk="1" fontAlgn="base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2"/>
                    </a:solidFill>
                    <a:latin typeface="Arial" charset="0"/>
                    <a:ea typeface="ＭＳ Ｐゴシック" charset="0"/>
                  </a:defRPr>
                </a:lvl7pPr>
                <a:lvl8pPr marL="1371600" algn="l" rtl="0" eaLnBrk="1" fontAlgn="base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2"/>
                    </a:solidFill>
                    <a:latin typeface="Arial" charset="0"/>
                    <a:ea typeface="ＭＳ Ｐゴシック" charset="0"/>
                  </a:defRPr>
                </a:lvl8pPr>
                <a:lvl9pPr marL="1828800" algn="l" rtl="0" eaLnBrk="1" fontAlgn="base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2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r>
                  <a:rPr lang="en-US" b="1" dirty="0" smtClean="0">
                    <a:solidFill>
                      <a:srgbClr val="0B63B2"/>
                    </a:solidFill>
                  </a:rPr>
                  <a:t>Membership FAQs</a:t>
                </a:r>
                <a:endParaRPr lang="en-US" sz="1600" b="1" dirty="0">
                  <a:solidFill>
                    <a:srgbClr val="0B63B2"/>
                  </a:solidFill>
                </a:endParaRP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146256" y="1178541"/>
                <a:ext cx="6682964" cy="52937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Font typeface="Calibri" panose="020F0502020204030204" pitchFamily="34" charset="0"/>
                  <a:buChar char="Q"/>
                </a:pPr>
                <a:r>
                  <a:rPr lang="en-US" sz="2200" dirty="0" smtClean="0">
                    <a:solidFill>
                      <a:srgbClr val="2F2B20"/>
                    </a:solidFill>
                  </a:rPr>
                  <a:t>When do sign-ups open?</a:t>
                </a:r>
              </a:p>
              <a:p>
                <a:pPr marL="342900" indent="-342900">
                  <a:buFont typeface="Calibri" panose="020F0502020204030204" pitchFamily="34" charset="0"/>
                  <a:buChar char="Q"/>
                </a:pPr>
                <a:endParaRPr lang="en-US" sz="1000" dirty="0" smtClean="0">
                  <a:solidFill>
                    <a:srgbClr val="2F2B20"/>
                  </a:solidFill>
                </a:endParaRPr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r>
                  <a:rPr lang="en-US" sz="2000" dirty="0" smtClean="0">
                    <a:solidFill>
                      <a:srgbClr val="2F2B20"/>
                    </a:solidFill>
                  </a:rPr>
                  <a:t>Wednesday, February 1</a:t>
                </a:r>
              </a:p>
              <a:p>
                <a:pPr lvl="1"/>
                <a:endParaRPr lang="en-US" sz="2000" dirty="0" smtClean="0">
                  <a:solidFill>
                    <a:srgbClr val="2F2B20"/>
                  </a:solidFill>
                </a:endParaRPr>
              </a:p>
              <a:p>
                <a:pPr marL="342900" indent="-342900">
                  <a:buFont typeface="Calibri" panose="020F0502020204030204" pitchFamily="34" charset="0"/>
                  <a:buChar char="Q"/>
                </a:pPr>
                <a:r>
                  <a:rPr lang="en-US" sz="2200" dirty="0" smtClean="0">
                    <a:solidFill>
                      <a:srgbClr val="2F2B20"/>
                    </a:solidFill>
                  </a:rPr>
                  <a:t>What if my college is not an AACC member?</a:t>
                </a:r>
              </a:p>
              <a:p>
                <a:pPr marL="342900" indent="-342900">
                  <a:buFont typeface="Calibri" panose="020F0502020204030204" pitchFamily="34" charset="0"/>
                  <a:buChar char="Q"/>
                </a:pPr>
                <a:endParaRPr lang="en-US" sz="1000" dirty="0" smtClean="0">
                  <a:solidFill>
                    <a:srgbClr val="2F2B20"/>
                  </a:solidFill>
                </a:endParaRPr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r>
                  <a:rPr lang="en-US" sz="2000" dirty="0" smtClean="0">
                    <a:solidFill>
                      <a:srgbClr val="2F2B20"/>
                    </a:solidFill>
                  </a:rPr>
                  <a:t>Returning </a:t>
                </a:r>
                <a:r>
                  <a:rPr lang="en-US" sz="2000" dirty="0">
                    <a:solidFill>
                      <a:srgbClr val="2F2B20"/>
                    </a:solidFill>
                  </a:rPr>
                  <a:t>VFA </a:t>
                </a:r>
                <a:r>
                  <a:rPr lang="en-US" sz="2000" dirty="0" smtClean="0">
                    <a:solidFill>
                      <a:srgbClr val="2F2B20"/>
                    </a:solidFill>
                  </a:rPr>
                  <a:t>participants may </a:t>
                </a:r>
                <a:r>
                  <a:rPr lang="en-US" sz="2000" dirty="0">
                    <a:solidFill>
                      <a:srgbClr val="2F2B20"/>
                    </a:solidFill>
                  </a:rPr>
                  <a:t>be able to continue </a:t>
                </a:r>
                <a:r>
                  <a:rPr lang="en-US" sz="2000" dirty="0" smtClean="0">
                    <a:solidFill>
                      <a:srgbClr val="2F2B20"/>
                    </a:solidFill>
                  </a:rPr>
                  <a:t>their VFA </a:t>
                </a:r>
                <a:r>
                  <a:rPr lang="en-US" sz="2000" dirty="0">
                    <a:solidFill>
                      <a:srgbClr val="2F2B20"/>
                    </a:solidFill>
                  </a:rPr>
                  <a:t>participation at a different price structure. </a:t>
                </a:r>
                <a:r>
                  <a:rPr lang="en-US" sz="2000" dirty="0" smtClean="0">
                    <a:solidFill>
                      <a:srgbClr val="2F2B20"/>
                    </a:solidFill>
                  </a:rPr>
                  <a:t>Email: </a:t>
                </a:r>
                <a:r>
                  <a:rPr lang="en-US" sz="2000" dirty="0" smtClean="0">
                    <a:solidFill>
                      <a:srgbClr val="2F2B20"/>
                    </a:solidFill>
                    <a:hlinkClick r:id="rId4"/>
                  </a:rPr>
                  <a:t>VFA@aacc.nche.edu</a:t>
                </a:r>
                <a:endParaRPr lang="en-US" sz="2000" dirty="0">
                  <a:solidFill>
                    <a:srgbClr val="2F2B20"/>
                  </a:solidFill>
                </a:endParaRPr>
              </a:p>
              <a:p>
                <a:pPr lvl="1"/>
                <a:endParaRPr lang="en-US" sz="2000" dirty="0" smtClean="0">
                  <a:solidFill>
                    <a:srgbClr val="2F2B20"/>
                  </a:solidFill>
                </a:endParaRPr>
              </a:p>
              <a:p>
                <a:pPr marL="342900" indent="-342900">
                  <a:buFont typeface="Calibri" panose="020F0502020204030204" pitchFamily="34" charset="0"/>
                  <a:buChar char="Q"/>
                </a:pPr>
                <a:r>
                  <a:rPr lang="en-US" sz="2200" dirty="0" smtClean="0">
                    <a:solidFill>
                      <a:srgbClr val="2F2B20"/>
                    </a:solidFill>
                  </a:rPr>
                  <a:t>What if my college purchased a multi-year membership that covers 2017?</a:t>
                </a:r>
              </a:p>
              <a:p>
                <a:endParaRPr lang="en-US" sz="1000" dirty="0">
                  <a:solidFill>
                    <a:srgbClr val="2F2B20"/>
                  </a:solidFill>
                </a:endParaRPr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r>
                  <a:rPr lang="en-US" sz="2000" dirty="0" smtClean="0">
                    <a:solidFill>
                      <a:srgbClr val="2F2B20"/>
                    </a:solidFill>
                  </a:rPr>
                  <a:t>Pre-paid dues: AACC has set-up your 2017 Tier 2 participation. Complete details sent to Key Contact &amp; purchaser</a:t>
                </a:r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endParaRPr lang="en-US" sz="2000" dirty="0" smtClean="0">
                  <a:solidFill>
                    <a:srgbClr val="2F2B20"/>
                  </a:solidFill>
                </a:endParaRPr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r>
                  <a:rPr lang="en-US" sz="2000" dirty="0" smtClean="0">
                    <a:solidFill>
                      <a:srgbClr val="2F2B20"/>
                    </a:solidFill>
                  </a:rPr>
                  <a:t>Did not prepay due: Sign-up using the online system</a:t>
                </a:r>
              </a:p>
            </p:txBody>
          </p:sp>
          <p:pic>
            <p:nvPicPr>
              <p:cNvPr id="20" name="Picture 19" descr="Complete.png"/>
              <p:cNvPicPr>
                <a:picLocks noChangeAspect="1"/>
              </p:cNvPicPr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7694561" y="3960687"/>
                <a:ext cx="755216" cy="635634"/>
              </a:xfrm>
              <a:prstGeom prst="rect">
                <a:avLst/>
              </a:prstGeom>
              <a:effectLst>
                <a:outerShdw blurRad="50800" dist="38100" dir="2700000" algn="tl" rotWithShape="0">
                  <a:srgbClr val="000000">
                    <a:alpha val="25000"/>
                  </a:srgbClr>
                </a:outerShdw>
              </a:effectLst>
            </p:spPr>
          </p:pic>
          <p:sp>
            <p:nvSpPr>
              <p:cNvPr id="21" name="TextBox 20"/>
              <p:cNvSpPr txBox="1"/>
              <p:nvPr/>
            </p:nvSpPr>
            <p:spPr>
              <a:xfrm>
                <a:off x="7004916" y="4522113"/>
                <a:ext cx="2139084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200" b="1" dirty="0" smtClean="0">
                    <a:solidFill>
                      <a:srgbClr val="FFFFFF"/>
                    </a:solidFill>
                  </a:rPr>
                  <a:t>Utility</a:t>
                </a:r>
                <a:endParaRPr lang="en-US" sz="2200" b="1" dirty="0">
                  <a:solidFill>
                    <a:srgbClr val="FFFFFF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221509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6070"/>
            <a:ext cx="9144001" cy="2606723"/>
          </a:xfrm>
          <a:prstGeom prst="rect">
            <a:avLst/>
          </a:prstGeom>
        </p:spPr>
      </p:pic>
      <p:sp>
        <p:nvSpPr>
          <p:cNvPr id="30" name="Title 1"/>
          <p:cNvSpPr txBox="1">
            <a:spLocks/>
          </p:cNvSpPr>
          <p:nvPr/>
        </p:nvSpPr>
        <p:spPr bwMode="auto">
          <a:xfrm>
            <a:off x="1058126" y="2916665"/>
            <a:ext cx="7027745" cy="1276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4400" b="1" dirty="0" smtClean="0">
                <a:solidFill>
                  <a:srgbClr val="0B63B2"/>
                </a:solidFill>
              </a:rPr>
              <a:t>Updates to </a:t>
            </a:r>
            <a:br>
              <a:rPr lang="en-US" sz="4400" b="1" dirty="0" smtClean="0">
                <a:solidFill>
                  <a:srgbClr val="0B63B2"/>
                </a:solidFill>
              </a:rPr>
            </a:br>
            <a:r>
              <a:rPr lang="en-US" sz="4400" b="1" dirty="0" smtClean="0">
                <a:solidFill>
                  <a:srgbClr val="0B63B2"/>
                </a:solidFill>
              </a:rPr>
              <a:t>VFA Metrics</a:t>
            </a:r>
            <a:endParaRPr lang="en-US" sz="4400" b="1" dirty="0">
              <a:solidFill>
                <a:srgbClr val="0B63B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4419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7000341" y="0"/>
            <a:ext cx="2143657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 rot="16200000" flipH="1">
            <a:off x="3503918" y="3424546"/>
            <a:ext cx="6857206" cy="9701"/>
          </a:xfrm>
          <a:prstGeom prst="line">
            <a:avLst/>
          </a:prstGeom>
          <a:ln w="152400">
            <a:solidFill>
              <a:srgbClr val="FDBE5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" name="Group 12"/>
          <p:cNvGrpSpPr/>
          <p:nvPr/>
        </p:nvGrpSpPr>
        <p:grpSpPr>
          <a:xfrm>
            <a:off x="146256" y="62768"/>
            <a:ext cx="9013531" cy="4966432"/>
            <a:chOff x="146256" y="62768"/>
            <a:chExt cx="9013531" cy="4966432"/>
          </a:xfrm>
        </p:grpSpPr>
        <p:sp>
          <p:nvSpPr>
            <p:cNvPr id="16" name="Ellipse 17"/>
            <p:cNvSpPr/>
            <p:nvPr/>
          </p:nvSpPr>
          <p:spPr bwMode="gray">
            <a:xfrm>
              <a:off x="7004916" y="1295400"/>
              <a:ext cx="2149387" cy="1234197"/>
            </a:xfrm>
            <a:prstGeom prst="rect">
              <a:avLst/>
            </a:prstGeom>
            <a:gradFill flip="none" rotWithShape="1">
              <a:gsLst>
                <a:gs pos="0">
                  <a:srgbClr val="43B7FF"/>
                </a:gs>
                <a:gs pos="100000">
                  <a:srgbClr val="0079C1"/>
                </a:gs>
              </a:gsLst>
              <a:path path="circle">
                <a:fillToRect l="50000" t="50000" r="50000" b="50000"/>
              </a:path>
              <a:tileRect/>
            </a:gradFill>
            <a:ln w="12700">
              <a:noFill/>
              <a:round/>
              <a:headEnd/>
              <a:tailEnd/>
            </a:ln>
          </p:spPr>
          <p:txBody>
            <a:bodyPr lIns="91440" tIns="0" rIns="0" bIns="0" anchor="ctr"/>
            <a:lstStyle/>
            <a:p>
              <a:pPr algn="ctr">
                <a:defRPr/>
              </a:pPr>
              <a:endParaRPr lang="de-DE" sz="1300" b="1" noProof="1"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60000"/>
                    </a:srgbClr>
                  </a:outerShdw>
                </a:effectLst>
                <a:latin typeface="Helvetica"/>
                <a:cs typeface="Helvetica"/>
              </a:endParaRPr>
            </a:p>
          </p:txBody>
        </p:sp>
        <p:sp>
          <p:nvSpPr>
            <p:cNvPr id="14" name="Ellipse 17"/>
            <p:cNvSpPr/>
            <p:nvPr/>
          </p:nvSpPr>
          <p:spPr bwMode="gray">
            <a:xfrm>
              <a:off x="7010400" y="3795003"/>
              <a:ext cx="2149387" cy="1234197"/>
            </a:xfrm>
            <a:prstGeom prst="rect">
              <a:avLst/>
            </a:prstGeom>
            <a:gradFill flip="none" rotWithShape="1">
              <a:gsLst>
                <a:gs pos="0">
                  <a:srgbClr val="43B7FF"/>
                </a:gs>
                <a:gs pos="100000">
                  <a:srgbClr val="0079C1"/>
                </a:gs>
              </a:gsLst>
              <a:path path="circle">
                <a:fillToRect l="50000" t="50000" r="50000" b="50000"/>
              </a:path>
              <a:tileRect/>
            </a:gradFill>
            <a:ln w="12700">
              <a:noFill/>
              <a:round/>
              <a:headEnd/>
              <a:tailEnd/>
            </a:ln>
          </p:spPr>
          <p:txBody>
            <a:bodyPr lIns="91440" tIns="0" rIns="0" bIns="0" anchor="ctr"/>
            <a:lstStyle/>
            <a:p>
              <a:pPr algn="ctr">
                <a:defRPr/>
              </a:pPr>
              <a:endParaRPr lang="de-DE" sz="1300" b="1" noProof="1"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60000"/>
                    </a:srgbClr>
                  </a:outerShdw>
                </a:effectLst>
                <a:latin typeface="Helvetica"/>
                <a:cs typeface="Helvetica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010400" y="1760525"/>
              <a:ext cx="2139084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b="1" dirty="0" smtClean="0">
                  <a:solidFill>
                    <a:srgbClr val="FFFFFF"/>
                  </a:solidFill>
                </a:rPr>
                <a:t>Cohorts</a:t>
              </a:r>
              <a:endParaRPr lang="en-US" sz="2200" b="1" dirty="0">
                <a:solidFill>
                  <a:srgbClr val="FFFFFF"/>
                </a:solidFill>
              </a:endParaRPr>
            </a:p>
          </p:txBody>
        </p:sp>
        <p:sp>
          <p:nvSpPr>
            <p:cNvPr id="18" name="Title 1"/>
            <p:cNvSpPr txBox="1">
              <a:spLocks/>
            </p:cNvSpPr>
            <p:nvPr/>
          </p:nvSpPr>
          <p:spPr bwMode="auto">
            <a:xfrm>
              <a:off x="146256" y="62768"/>
              <a:ext cx="7027745" cy="80115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  <a:ext uri="{FAA26D3D-D897-4be2-8F04-BA451C77F1D7}">
                <ma14:placeholderFlag xmlns="" xmlns:ma14="http://schemas.microsoft.com/office/mac/drawingml/2011/main" xmlns:mv="urn:schemas-microsoft-com:mac:vml" xmlns:mc="http://schemas.openxmlformats.org/markup-compatibility/2006" val="1"/>
              </a:ext>
            </a:extLst>
          </p:spPr>
          <p:txBody>
            <a:bodyPr vert="horz" wrap="square" lIns="0" tIns="0" rIns="0" bIns="0" numCol="1" anchor="b" anchorCtr="0" compatLnSpc="1">
              <a:prstTxWarp prst="textNoShape">
                <a:avLst/>
              </a:prstTxWarp>
            </a:bodyPr>
            <a:lstStyle>
              <a:lvl1pPr algn="l" rtl="0" eaLnBrk="1" fontAlgn="base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2"/>
                  </a:solidFill>
                  <a:latin typeface="+mj-lt"/>
                  <a:ea typeface="+mj-ea"/>
                  <a:cs typeface="+mj-cs"/>
                </a:defRPr>
              </a:lvl1pPr>
              <a:lvl2pPr algn="l" rtl="0" eaLnBrk="1" fontAlgn="base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2"/>
                  </a:solidFill>
                  <a:latin typeface="Arial" charset="0"/>
                  <a:ea typeface="ＭＳ Ｐゴシック" charset="0"/>
                </a:defRPr>
              </a:lvl2pPr>
              <a:lvl3pPr algn="l" rtl="0" eaLnBrk="1" fontAlgn="base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2"/>
                  </a:solidFill>
                  <a:latin typeface="Arial" charset="0"/>
                  <a:ea typeface="ＭＳ Ｐゴシック" charset="0"/>
                </a:defRPr>
              </a:lvl3pPr>
              <a:lvl4pPr algn="l" rtl="0" eaLnBrk="1" fontAlgn="base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2"/>
                  </a:solidFill>
                  <a:latin typeface="Arial" charset="0"/>
                  <a:ea typeface="ＭＳ Ｐゴシック" charset="0"/>
                </a:defRPr>
              </a:lvl4pPr>
              <a:lvl5pPr algn="l" rtl="0" eaLnBrk="1" fontAlgn="base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2"/>
                  </a:solidFill>
                  <a:latin typeface="Arial" charset="0"/>
                  <a:ea typeface="ＭＳ Ｐゴシック" charset="0"/>
                </a:defRPr>
              </a:lvl5pPr>
              <a:lvl6pPr marL="457200" algn="l" rtl="0" eaLnBrk="1" fontAlgn="base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2"/>
                  </a:solidFill>
                  <a:latin typeface="Arial" charset="0"/>
                  <a:ea typeface="ＭＳ Ｐゴシック" charset="0"/>
                </a:defRPr>
              </a:lvl6pPr>
              <a:lvl7pPr marL="914400" algn="l" rtl="0" eaLnBrk="1" fontAlgn="base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2"/>
                  </a:solidFill>
                  <a:latin typeface="Arial" charset="0"/>
                  <a:ea typeface="ＭＳ Ｐゴシック" charset="0"/>
                </a:defRPr>
              </a:lvl7pPr>
              <a:lvl8pPr marL="1371600" algn="l" rtl="0" eaLnBrk="1" fontAlgn="base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2"/>
                  </a:solidFill>
                  <a:latin typeface="Arial" charset="0"/>
                  <a:ea typeface="ＭＳ Ｐゴシック" charset="0"/>
                </a:defRPr>
              </a:lvl8pPr>
              <a:lvl9pPr marL="1828800" algn="l" rtl="0" eaLnBrk="1" fontAlgn="base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2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b="1" dirty="0" smtClean="0">
                  <a:solidFill>
                    <a:srgbClr val="0B63B2"/>
                  </a:solidFill>
                </a:rPr>
                <a:t>Reporting VFA</a:t>
              </a:r>
              <a:endParaRPr lang="en-US" sz="1400" b="1" i="1" dirty="0">
                <a:solidFill>
                  <a:srgbClr val="0B63B2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7004916" y="4260863"/>
              <a:ext cx="2139084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b="1" dirty="0" smtClean="0">
                  <a:solidFill>
                    <a:srgbClr val="FFFFFF"/>
                  </a:solidFill>
                </a:rPr>
                <a:t>Measures</a:t>
              </a:r>
              <a:endParaRPr lang="en-US" sz="2200" b="1" dirty="0">
                <a:solidFill>
                  <a:srgbClr val="FFFFFF"/>
                </a:solidFill>
              </a:endParaRPr>
            </a:p>
          </p:txBody>
        </p:sp>
      </p:grpSp>
      <p:sp>
        <p:nvSpPr>
          <p:cNvPr id="22" name="Rectangle 21"/>
          <p:cNvSpPr>
            <a:spLocks noChangeAspect="1"/>
          </p:cNvSpPr>
          <p:nvPr/>
        </p:nvSpPr>
        <p:spPr>
          <a:xfrm flipH="1">
            <a:off x="391426" y="1147442"/>
            <a:ext cx="2528076" cy="540065"/>
          </a:xfrm>
          <a:prstGeom prst="rect">
            <a:avLst/>
          </a:prstGeom>
          <a:solidFill>
            <a:srgbClr val="FFBE2E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300" b="1" dirty="0" smtClean="0">
                <a:solidFill>
                  <a:schemeClr val="bg1"/>
                </a:solidFill>
              </a:rPr>
              <a:t>Six Year Cohort</a:t>
            </a:r>
            <a:endParaRPr lang="en-US" sz="2300" b="1" dirty="0">
              <a:solidFill>
                <a:schemeClr val="bg1"/>
              </a:solidFill>
            </a:endParaRPr>
          </a:p>
        </p:txBody>
      </p:sp>
      <p:sp>
        <p:nvSpPr>
          <p:cNvPr id="23" name="Rectangle 22"/>
          <p:cNvSpPr>
            <a:spLocks noChangeAspect="1"/>
          </p:cNvSpPr>
          <p:nvPr/>
        </p:nvSpPr>
        <p:spPr>
          <a:xfrm flipH="1">
            <a:off x="391426" y="1790538"/>
            <a:ext cx="2528077" cy="540065"/>
          </a:xfrm>
          <a:prstGeom prst="rect">
            <a:avLst/>
          </a:prstGeom>
          <a:solidFill>
            <a:srgbClr val="FFBE2E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300" b="1" dirty="0" smtClean="0">
                <a:solidFill>
                  <a:schemeClr val="bg1"/>
                </a:solidFill>
              </a:rPr>
              <a:t>Two Year Cohort</a:t>
            </a:r>
            <a:endParaRPr lang="en-US" sz="2300" b="1" dirty="0">
              <a:solidFill>
                <a:schemeClr val="bg1"/>
              </a:solidFill>
            </a:endParaRPr>
          </a:p>
        </p:txBody>
      </p:sp>
      <p:sp>
        <p:nvSpPr>
          <p:cNvPr id="24" name="Double Bracket 23"/>
          <p:cNvSpPr>
            <a:spLocks noChangeAspect="1"/>
          </p:cNvSpPr>
          <p:nvPr/>
        </p:nvSpPr>
        <p:spPr>
          <a:xfrm>
            <a:off x="299105" y="2463129"/>
            <a:ext cx="2712718" cy="2257321"/>
          </a:xfrm>
          <a:prstGeom prst="bracketPair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dirty="0">
                <a:ln w="0">
                  <a:noFill/>
                </a:ln>
                <a:solidFill>
                  <a:srgbClr val="0B63B2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rPr>
              <a:t>Main </a:t>
            </a:r>
          </a:p>
          <a:p>
            <a:pPr algn="ctr"/>
            <a:endParaRPr lang="en-US" dirty="0">
              <a:ln w="0">
                <a:noFill/>
              </a:ln>
              <a:solidFill>
                <a:srgbClr val="0B63B2"/>
              </a:solidFill>
              <a:effectLst/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ctr"/>
            <a:r>
              <a:rPr lang="en-US" dirty="0" smtClean="0">
                <a:ln w="0">
                  <a:noFill/>
                </a:ln>
                <a:solidFill>
                  <a:srgbClr val="0B63B2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rPr>
              <a:t>Credential Seeking</a:t>
            </a:r>
          </a:p>
          <a:p>
            <a:pPr algn="ctr"/>
            <a:endParaRPr lang="en-US" dirty="0">
              <a:ln w="0">
                <a:noFill/>
              </a:ln>
              <a:solidFill>
                <a:srgbClr val="0B63B2"/>
              </a:solidFill>
              <a:effectLst/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ctr"/>
            <a:r>
              <a:rPr lang="en-US" dirty="0" smtClean="0">
                <a:ln w="0">
                  <a:noFill/>
                </a:ln>
                <a:solidFill>
                  <a:srgbClr val="0B63B2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rPr>
              <a:t>First </a:t>
            </a:r>
            <a:r>
              <a:rPr lang="en-US" dirty="0">
                <a:ln w="0">
                  <a:noFill/>
                </a:ln>
                <a:solidFill>
                  <a:srgbClr val="0B63B2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rPr>
              <a:t>Time </a:t>
            </a:r>
            <a:endParaRPr lang="en-US" dirty="0" smtClean="0">
              <a:ln w="0">
                <a:noFill/>
              </a:ln>
              <a:solidFill>
                <a:srgbClr val="0B63B2"/>
              </a:solidFill>
              <a:effectLst/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ctr"/>
            <a:r>
              <a:rPr lang="en-US" dirty="0" smtClean="0">
                <a:ln w="0">
                  <a:noFill/>
                </a:ln>
                <a:solidFill>
                  <a:srgbClr val="0B63B2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rPr>
              <a:t>In College</a:t>
            </a:r>
            <a:endParaRPr lang="en-US" dirty="0">
              <a:ln w="0">
                <a:noFill/>
              </a:ln>
              <a:solidFill>
                <a:srgbClr val="0B63B2"/>
              </a:solidFill>
              <a:effectLst/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25" name="TextBox 24"/>
          <p:cNvSpPr txBox="1">
            <a:spLocks noChangeAspect="1"/>
          </p:cNvSpPr>
          <p:nvPr/>
        </p:nvSpPr>
        <p:spPr>
          <a:xfrm>
            <a:off x="3805397" y="1147442"/>
            <a:ext cx="2528076" cy="3573008"/>
          </a:xfrm>
          <a:prstGeom prst="rect">
            <a:avLst/>
          </a:prstGeom>
          <a:noFill/>
          <a:ln cmpd="sng">
            <a:noFill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cs typeface="Helvetica" panose="020B0604020202020204" pitchFamily="34" charset="0"/>
              </a:rPr>
              <a:t>Developmental Education Progress Measures</a:t>
            </a:r>
          </a:p>
          <a:p>
            <a:pPr algn="ctr"/>
            <a:endParaRPr lang="en-US" b="1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  <a:cs typeface="Helvetica" panose="020B0604020202020204" pitchFamily="34" charset="0"/>
            </a:endParaRPr>
          </a:p>
          <a:p>
            <a:pPr algn="ctr"/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cs typeface="Helvetica" panose="020B0604020202020204" pitchFamily="34" charset="0"/>
              </a:rPr>
              <a:t>Two-Year Progress Measures</a:t>
            </a:r>
          </a:p>
          <a:p>
            <a:pPr algn="ctr"/>
            <a:endParaRPr lang="en-US" b="1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  <a:cs typeface="Helvetica" panose="020B0604020202020204" pitchFamily="34" charset="0"/>
            </a:endParaRPr>
          </a:p>
          <a:p>
            <a:pPr algn="ctr"/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cs typeface="Helvetica" panose="020B0604020202020204" pitchFamily="34" charset="0"/>
              </a:rPr>
              <a:t>Six-Year Outcomes Measures</a:t>
            </a:r>
            <a:endParaRPr lang="en-US" b="1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  <a:cs typeface="Helvetica" panose="020B0604020202020204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391426" y="5029200"/>
            <a:ext cx="5942047" cy="1364957"/>
            <a:chOff x="391426" y="5029200"/>
            <a:chExt cx="5942047" cy="1364957"/>
          </a:xfrm>
        </p:grpSpPr>
        <p:sp>
          <p:nvSpPr>
            <p:cNvPr id="26" name="TextBox 25"/>
            <p:cNvSpPr txBox="1">
              <a:spLocks noChangeAspect="1"/>
            </p:cNvSpPr>
            <p:nvPr/>
          </p:nvSpPr>
          <p:spPr>
            <a:xfrm>
              <a:off x="3805397" y="5029200"/>
              <a:ext cx="2528076" cy="617099"/>
            </a:xfrm>
            <a:prstGeom prst="borderCallout1">
              <a:avLst>
                <a:gd name="adj1" fmla="val 47616"/>
                <a:gd name="adj2" fmla="val -348"/>
                <a:gd name="adj3" fmla="val 47071"/>
                <a:gd name="adj4" fmla="val -35515"/>
              </a:avLst>
            </a:prstGeom>
            <a:noFill/>
            <a:ln cmpd="sng">
              <a:solidFill>
                <a:schemeClr val="accent1">
                  <a:shade val="95000"/>
                  <a:satMod val="105000"/>
                </a:schemeClr>
              </a:solidFill>
              <a:prstDash val="sysDash"/>
            </a:ln>
          </p:spPr>
          <p:txBody>
            <a:bodyPr wrap="square" rtlCol="0">
              <a:noAutofit/>
            </a:bodyPr>
            <a:lstStyle/>
            <a:p>
              <a:pPr algn="ctr"/>
              <a:r>
                <a:rPr lang="en-US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lt"/>
                  <a:cs typeface="Helvetica" panose="020B0604020202020204" pitchFamily="34" charset="0"/>
                </a:rPr>
                <a:t>Career &amp; Technical Education Measures</a:t>
              </a:r>
            </a:p>
          </p:txBody>
        </p:sp>
        <p:sp>
          <p:nvSpPr>
            <p:cNvPr id="27" name="TextBox 26"/>
            <p:cNvSpPr txBox="1">
              <a:spLocks noChangeAspect="1"/>
            </p:cNvSpPr>
            <p:nvPr/>
          </p:nvSpPr>
          <p:spPr>
            <a:xfrm>
              <a:off x="3805397" y="5777058"/>
              <a:ext cx="2528076" cy="617099"/>
            </a:xfrm>
            <a:prstGeom prst="borderCallout1">
              <a:avLst>
                <a:gd name="adj1" fmla="val 49540"/>
                <a:gd name="adj2" fmla="val -347"/>
                <a:gd name="adj3" fmla="val 48996"/>
                <a:gd name="adj4" fmla="val -35515"/>
              </a:avLst>
            </a:prstGeom>
            <a:noFill/>
            <a:ln cmpd="sng">
              <a:solidFill>
                <a:schemeClr val="accent1">
                  <a:shade val="95000"/>
                  <a:satMod val="105000"/>
                </a:schemeClr>
              </a:solidFill>
              <a:prstDash val="sysDash"/>
            </a:ln>
          </p:spPr>
          <p:txBody>
            <a:bodyPr wrap="square" rtlCol="0">
              <a:noAutofit/>
            </a:bodyPr>
            <a:lstStyle/>
            <a:p>
              <a:pPr algn="ctr"/>
              <a:r>
                <a:rPr lang="en-US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lt"/>
                  <a:cs typeface="Helvetica" panose="020B0604020202020204" pitchFamily="34" charset="0"/>
                </a:rPr>
                <a:t>Adult Basic Education Measures</a:t>
              </a:r>
            </a:p>
          </p:txBody>
        </p:sp>
        <p:sp>
          <p:nvSpPr>
            <p:cNvPr id="28" name="Rectangle 27"/>
            <p:cNvSpPr>
              <a:spLocks noChangeAspect="1"/>
            </p:cNvSpPr>
            <p:nvPr/>
          </p:nvSpPr>
          <p:spPr>
            <a:xfrm flipH="1">
              <a:off x="391426" y="5029200"/>
              <a:ext cx="2528076" cy="540065"/>
            </a:xfrm>
            <a:prstGeom prst="rect">
              <a:avLst/>
            </a:prstGeom>
            <a:solidFill>
              <a:srgbClr val="FFBE2E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300" b="1" dirty="0" smtClean="0">
                  <a:solidFill>
                    <a:schemeClr val="bg1"/>
                  </a:solidFill>
                </a:rPr>
                <a:t>CTE Cohort</a:t>
              </a:r>
              <a:endParaRPr lang="en-US" sz="2300" b="1" dirty="0">
                <a:solidFill>
                  <a:schemeClr val="bg1"/>
                </a:solidFill>
              </a:endParaRPr>
            </a:p>
          </p:txBody>
        </p:sp>
        <p:sp>
          <p:nvSpPr>
            <p:cNvPr id="29" name="Rectangle 28"/>
            <p:cNvSpPr>
              <a:spLocks noChangeAspect="1"/>
            </p:cNvSpPr>
            <p:nvPr/>
          </p:nvSpPr>
          <p:spPr>
            <a:xfrm flipH="1">
              <a:off x="391426" y="5815576"/>
              <a:ext cx="2528076" cy="540065"/>
            </a:xfrm>
            <a:prstGeom prst="rect">
              <a:avLst/>
            </a:prstGeom>
            <a:solidFill>
              <a:srgbClr val="FFBE2E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300" b="1" dirty="0" smtClean="0">
                  <a:solidFill>
                    <a:schemeClr val="bg1"/>
                  </a:solidFill>
                </a:rPr>
                <a:t>ABE Cohort</a:t>
              </a:r>
              <a:endParaRPr lang="en-US" sz="2300" b="1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10" name="Straight Connector 9"/>
          <p:cNvCxnSpPr/>
          <p:nvPr/>
        </p:nvCxnSpPr>
        <p:spPr>
          <a:xfrm>
            <a:off x="355801" y="4868883"/>
            <a:ext cx="6104377" cy="0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98049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/>
          <p:nvPr/>
        </p:nvGrpSpPr>
        <p:grpSpPr>
          <a:xfrm>
            <a:off x="146255" y="0"/>
            <a:ext cx="9013532" cy="7712326"/>
            <a:chOff x="146255" y="0"/>
            <a:chExt cx="9013532" cy="7712326"/>
          </a:xfrm>
        </p:grpSpPr>
        <p:sp>
          <p:nvSpPr>
            <p:cNvPr id="11" name="Rectangle 10"/>
            <p:cNvSpPr/>
            <p:nvPr/>
          </p:nvSpPr>
          <p:spPr>
            <a:xfrm>
              <a:off x="7000341" y="0"/>
              <a:ext cx="2143657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cxnSp>
          <p:nvCxnSpPr>
            <p:cNvPr id="12" name="Straight Connector 11"/>
            <p:cNvCxnSpPr/>
            <p:nvPr/>
          </p:nvCxnSpPr>
          <p:spPr>
            <a:xfrm rot="16200000" flipH="1">
              <a:off x="3503918" y="3424546"/>
              <a:ext cx="6857206" cy="9701"/>
            </a:xfrm>
            <a:prstGeom prst="line">
              <a:avLst/>
            </a:prstGeom>
            <a:ln w="152400">
              <a:solidFill>
                <a:srgbClr val="FDBE57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" name="Group 12"/>
            <p:cNvGrpSpPr/>
            <p:nvPr/>
          </p:nvGrpSpPr>
          <p:grpSpPr>
            <a:xfrm>
              <a:off x="146255" y="205268"/>
              <a:ext cx="9013532" cy="7507058"/>
              <a:chOff x="146255" y="205268"/>
              <a:chExt cx="9013532" cy="7507058"/>
            </a:xfrm>
          </p:grpSpPr>
          <p:sp>
            <p:nvSpPr>
              <p:cNvPr id="16" name="Ellipse 17"/>
              <p:cNvSpPr/>
              <p:nvPr/>
            </p:nvSpPr>
            <p:spPr bwMode="gray">
              <a:xfrm>
                <a:off x="7004916" y="1295400"/>
                <a:ext cx="2149387" cy="1234197"/>
              </a:xfrm>
              <a:prstGeom prst="rect">
                <a:avLst/>
              </a:prstGeom>
              <a:gradFill flip="none" rotWithShape="1">
                <a:gsLst>
                  <a:gs pos="0">
                    <a:srgbClr val="43B7FF"/>
                  </a:gs>
                  <a:gs pos="100000">
                    <a:srgbClr val="0079C1"/>
                  </a:gs>
                </a:gsLst>
                <a:path path="circle">
                  <a:fillToRect l="50000" t="50000" r="50000" b="50000"/>
                </a:path>
                <a:tileRect/>
              </a:gradFill>
              <a:ln w="12700">
                <a:noFill/>
                <a:round/>
                <a:headEnd/>
                <a:tailEnd/>
              </a:ln>
            </p:spPr>
            <p:txBody>
              <a:bodyPr lIns="91440" tIns="0" rIns="0" bIns="0" anchor="ctr"/>
              <a:lstStyle/>
              <a:p>
                <a:pPr algn="ctr">
                  <a:defRPr/>
                </a:pPr>
                <a:endParaRPr lang="de-DE" sz="1300" b="1" noProof="1">
                  <a:solidFill>
                    <a:srgbClr val="FFFFFF"/>
                  </a:solidFill>
                  <a:effectLst>
                    <a:outerShdw blurRad="50800" dist="38100" dir="2700000" algn="tl" rotWithShape="0">
                      <a:srgbClr val="000000">
                        <a:alpha val="60000"/>
                      </a:srgbClr>
                    </a:outerShdw>
                  </a:effectLst>
                  <a:latin typeface="Helvetica"/>
                  <a:cs typeface="Helvetica"/>
                </a:endParaRPr>
              </a:p>
            </p:txBody>
          </p:sp>
          <p:sp>
            <p:nvSpPr>
              <p:cNvPr id="14" name="Ellipse 17"/>
              <p:cNvSpPr/>
              <p:nvPr/>
            </p:nvSpPr>
            <p:spPr bwMode="gray">
              <a:xfrm>
                <a:off x="7010400" y="3795003"/>
                <a:ext cx="2149387" cy="1234197"/>
              </a:xfrm>
              <a:prstGeom prst="rect">
                <a:avLst/>
              </a:prstGeom>
              <a:gradFill flip="none" rotWithShape="1">
                <a:gsLst>
                  <a:gs pos="0">
                    <a:srgbClr val="43B7FF"/>
                  </a:gs>
                  <a:gs pos="100000">
                    <a:srgbClr val="0079C1"/>
                  </a:gs>
                </a:gsLst>
                <a:path path="circle">
                  <a:fillToRect l="50000" t="50000" r="50000" b="50000"/>
                </a:path>
                <a:tileRect/>
              </a:gradFill>
              <a:ln w="12700">
                <a:noFill/>
                <a:round/>
                <a:headEnd/>
                <a:tailEnd/>
              </a:ln>
            </p:spPr>
            <p:txBody>
              <a:bodyPr lIns="91440" tIns="0" rIns="0" bIns="0" anchor="ctr"/>
              <a:lstStyle/>
              <a:p>
                <a:pPr algn="ctr">
                  <a:defRPr/>
                </a:pPr>
                <a:endParaRPr lang="de-DE" sz="1300" b="1" noProof="1">
                  <a:solidFill>
                    <a:srgbClr val="FFFFFF"/>
                  </a:solidFill>
                  <a:effectLst>
                    <a:outerShdw blurRad="50800" dist="38100" dir="2700000" algn="tl" rotWithShape="0">
                      <a:srgbClr val="000000">
                        <a:alpha val="60000"/>
                      </a:srgbClr>
                    </a:outerShdw>
                  </a:effectLst>
                  <a:latin typeface="Helvetica"/>
                  <a:cs typeface="Helvetica"/>
                </a:endParaRPr>
              </a:p>
            </p:txBody>
          </p:sp>
          <p:pic>
            <p:nvPicPr>
              <p:cNvPr id="15" name="Picture 14" descr="Chart_up.png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655541" y="1382388"/>
                <a:ext cx="859104" cy="702150"/>
              </a:xfrm>
              <a:prstGeom prst="rect">
                <a:avLst/>
              </a:prstGeom>
              <a:effectLst>
                <a:outerShdw blurRad="50800" dist="38100" dir="2700000" algn="tl" rotWithShape="0">
                  <a:srgbClr val="000000">
                    <a:alpha val="25000"/>
                  </a:srgbClr>
                </a:outerShdw>
              </a:effectLst>
            </p:spPr>
          </p:pic>
          <p:sp>
            <p:nvSpPr>
              <p:cNvPr id="17" name="TextBox 16"/>
              <p:cNvSpPr txBox="1"/>
              <p:nvPr/>
            </p:nvSpPr>
            <p:spPr>
              <a:xfrm>
                <a:off x="7010400" y="2057400"/>
                <a:ext cx="2139084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200" b="1" dirty="0" smtClean="0">
                    <a:solidFill>
                      <a:srgbClr val="FFFFFF"/>
                    </a:solidFill>
                  </a:rPr>
                  <a:t>Y2 , Y3, Y4…</a:t>
                </a:r>
                <a:endParaRPr lang="en-US" sz="2200" b="1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8" name="Title 1"/>
              <p:cNvSpPr txBox="1">
                <a:spLocks/>
              </p:cNvSpPr>
              <p:nvPr/>
            </p:nvSpPr>
            <p:spPr bwMode="auto">
              <a:xfrm>
                <a:off x="146256" y="205268"/>
                <a:ext cx="7027745" cy="80115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  <a:ext uri="{FAA26D3D-D897-4be2-8F04-BA451C77F1D7}">
                  <ma14:placeholderFlag xmlns="" xmlns:ma14="http://schemas.microsoft.com/office/mac/drawingml/2011/main" xmlns:mv="urn:schemas-microsoft-com:mac:vml" xmlns:mc="http://schemas.openxmlformats.org/markup-compatibility/2006" val="1"/>
                </a:ext>
              </a:extLst>
            </p:spPr>
            <p:txBody>
              <a:bodyPr vert="horz" wrap="square" lIns="0" tIns="0" rIns="0" bIns="0" numCol="1" anchor="b" anchorCtr="0" compatLnSpc="1">
                <a:prstTxWarp prst="textNoShape">
                  <a:avLst/>
                </a:prstTxWarp>
              </a:bodyPr>
              <a:lstStyle>
                <a:lvl1pPr algn="l" rtl="0" eaLnBrk="1" fontAlgn="base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2"/>
                    </a:solidFill>
                    <a:latin typeface="+mj-lt"/>
                    <a:ea typeface="+mj-ea"/>
                    <a:cs typeface="+mj-cs"/>
                  </a:defRPr>
                </a:lvl1pPr>
                <a:lvl2pPr algn="l" rtl="0" eaLnBrk="1" fontAlgn="base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2"/>
                    </a:solidFill>
                    <a:latin typeface="Arial" charset="0"/>
                    <a:ea typeface="ＭＳ Ｐゴシック" charset="0"/>
                  </a:defRPr>
                </a:lvl2pPr>
                <a:lvl3pPr algn="l" rtl="0" eaLnBrk="1" fontAlgn="base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2"/>
                    </a:solidFill>
                    <a:latin typeface="Arial" charset="0"/>
                    <a:ea typeface="ＭＳ Ｐゴシック" charset="0"/>
                  </a:defRPr>
                </a:lvl3pPr>
                <a:lvl4pPr algn="l" rtl="0" eaLnBrk="1" fontAlgn="base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2"/>
                    </a:solidFill>
                    <a:latin typeface="Arial" charset="0"/>
                    <a:ea typeface="ＭＳ Ｐゴシック" charset="0"/>
                  </a:defRPr>
                </a:lvl4pPr>
                <a:lvl5pPr algn="l" rtl="0" eaLnBrk="1" fontAlgn="base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2"/>
                    </a:solidFill>
                    <a:latin typeface="Arial" charset="0"/>
                    <a:ea typeface="ＭＳ Ｐゴシック" charset="0"/>
                  </a:defRPr>
                </a:lvl5pPr>
                <a:lvl6pPr marL="457200" algn="l" rtl="0" eaLnBrk="1" fontAlgn="base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2"/>
                    </a:solidFill>
                    <a:latin typeface="Arial" charset="0"/>
                    <a:ea typeface="ＭＳ Ｐゴシック" charset="0"/>
                  </a:defRPr>
                </a:lvl6pPr>
                <a:lvl7pPr marL="914400" algn="l" rtl="0" eaLnBrk="1" fontAlgn="base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2"/>
                    </a:solidFill>
                    <a:latin typeface="Arial" charset="0"/>
                    <a:ea typeface="ＭＳ Ｐゴシック" charset="0"/>
                  </a:defRPr>
                </a:lvl7pPr>
                <a:lvl8pPr marL="1371600" algn="l" rtl="0" eaLnBrk="1" fontAlgn="base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2"/>
                    </a:solidFill>
                    <a:latin typeface="Arial" charset="0"/>
                    <a:ea typeface="ＭＳ Ｐゴシック" charset="0"/>
                  </a:defRPr>
                </a:lvl8pPr>
                <a:lvl9pPr marL="1828800" algn="l" rtl="0" eaLnBrk="1" fontAlgn="base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2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r>
                  <a:rPr lang="en-US" b="1" dirty="0" smtClean="0">
                    <a:solidFill>
                      <a:srgbClr val="0B63B2"/>
                    </a:solidFill>
                  </a:rPr>
                  <a:t>VFA Cohorts </a:t>
                </a:r>
                <a:endParaRPr lang="en-US" sz="1600" b="1" dirty="0">
                  <a:solidFill>
                    <a:srgbClr val="0B63B2"/>
                  </a:solidFill>
                </a:endParaRP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146255" y="1382388"/>
                <a:ext cx="6682964" cy="63299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Font typeface="Wingdings" pitchFamily="2" charset="2"/>
                  <a:buChar char="Ø"/>
                </a:pPr>
                <a:r>
                  <a:rPr lang="en-US" sz="2200" dirty="0">
                    <a:solidFill>
                      <a:srgbClr val="2F2B20"/>
                    </a:solidFill>
                  </a:rPr>
                  <a:t> </a:t>
                </a:r>
                <a:r>
                  <a:rPr lang="en-US" sz="2200" dirty="0" smtClean="0">
                    <a:solidFill>
                      <a:srgbClr val="2F2B20"/>
                    </a:solidFill>
                  </a:rPr>
                  <a:t>VFA Main Cohort</a:t>
                </a:r>
              </a:p>
              <a:p>
                <a:pPr>
                  <a:buFont typeface="Wingdings" pitchFamily="2" charset="2"/>
                  <a:buChar char="Ø"/>
                </a:pPr>
                <a:endParaRPr lang="en-US" sz="2000" baseline="30000" dirty="0">
                  <a:solidFill>
                    <a:srgbClr val="2F2B20"/>
                  </a:solidFill>
                </a:endParaRPr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r>
                  <a:rPr lang="en-US" sz="2000" baseline="30000" dirty="0">
                    <a:solidFill>
                      <a:srgbClr val="2F2B20"/>
                    </a:solidFill>
                  </a:rPr>
                  <a:t> </a:t>
                </a:r>
                <a:r>
                  <a:rPr lang="en-US" sz="2000" dirty="0" smtClean="0">
                    <a:solidFill>
                      <a:srgbClr val="2F2B20"/>
                    </a:solidFill>
                  </a:rPr>
                  <a:t>All fall-entering students – including those with varied start dates – should be included in the cohort</a:t>
                </a:r>
                <a:endParaRPr lang="en-US" sz="2000" baseline="30000" dirty="0" smtClean="0">
                  <a:solidFill>
                    <a:srgbClr val="2F2B20"/>
                  </a:solidFill>
                </a:endParaRPr>
              </a:p>
              <a:p>
                <a:endParaRPr lang="en-US" sz="2000" dirty="0">
                  <a:solidFill>
                    <a:srgbClr val="2F2B20"/>
                  </a:solidFill>
                </a:endParaRPr>
              </a:p>
              <a:p>
                <a:pPr>
                  <a:buFont typeface="Wingdings" pitchFamily="2" charset="2"/>
                  <a:buChar char="Ø"/>
                </a:pPr>
                <a:r>
                  <a:rPr lang="en-US" sz="2200" dirty="0" smtClean="0">
                    <a:solidFill>
                      <a:srgbClr val="2F2B20"/>
                    </a:solidFill>
                  </a:rPr>
                  <a:t> </a:t>
                </a:r>
                <a:r>
                  <a:rPr lang="en-US" sz="2200" dirty="0" smtClean="0">
                    <a:solidFill>
                      <a:srgbClr val="2F2B20"/>
                    </a:solidFill>
                  </a:rPr>
                  <a:t>Credential Seeking Cohort</a:t>
                </a:r>
              </a:p>
              <a:p>
                <a:pPr>
                  <a:buFont typeface="Wingdings" pitchFamily="2" charset="2"/>
                  <a:buChar char="Ø"/>
                </a:pPr>
                <a:endParaRPr lang="en-US" sz="2000" dirty="0">
                  <a:solidFill>
                    <a:srgbClr val="2F2B20"/>
                  </a:solidFill>
                </a:endParaRPr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r>
                  <a:rPr lang="en-US" sz="2000" dirty="0" smtClean="0">
                    <a:solidFill>
                      <a:srgbClr val="2F2B20"/>
                    </a:solidFill>
                  </a:rPr>
                  <a:t> Students must complete at least 12 semester credits (or equivalent) </a:t>
                </a:r>
                <a:r>
                  <a:rPr lang="en-US" sz="2000" u="sng" dirty="0" smtClean="0">
                    <a:solidFill>
                      <a:srgbClr val="2F2B20"/>
                    </a:solidFill>
                  </a:rPr>
                  <a:t>at your college</a:t>
                </a:r>
                <a:r>
                  <a:rPr lang="en-US" sz="2000" dirty="0" smtClean="0">
                    <a:solidFill>
                      <a:srgbClr val="2F2B20"/>
                    </a:solidFill>
                  </a:rPr>
                  <a:t> or earned a credential within the first two years</a:t>
                </a:r>
                <a:endParaRPr lang="en-US" sz="2000" u="sng" dirty="0">
                  <a:solidFill>
                    <a:srgbClr val="2F2B20"/>
                  </a:solidFill>
                </a:endParaRPr>
              </a:p>
              <a:p>
                <a:pPr lvl="1">
                  <a:buFont typeface="Wingdings" pitchFamily="2" charset="2"/>
                  <a:buChar char="Ø"/>
                </a:pPr>
                <a:endParaRPr lang="en-US" sz="2000" u="sng" dirty="0" smtClean="0">
                  <a:solidFill>
                    <a:srgbClr val="2F2B20"/>
                  </a:solidFill>
                </a:endParaRPr>
              </a:p>
              <a:p>
                <a:pPr lvl="1"/>
                <a:r>
                  <a:rPr lang="en-US" sz="2000" dirty="0" smtClean="0">
                    <a:solidFill>
                      <a:srgbClr val="2F2B20"/>
                    </a:solidFill>
                  </a:rPr>
                  <a:t>No longer includes:</a:t>
                </a:r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endParaRPr lang="en-US" sz="2000" dirty="0">
                  <a:solidFill>
                    <a:srgbClr val="2F2B20"/>
                  </a:solidFill>
                </a:endParaRPr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r>
                  <a:rPr lang="en-US" sz="2000" dirty="0" smtClean="0">
                    <a:solidFill>
                      <a:srgbClr val="2F2B20"/>
                    </a:solidFill>
                  </a:rPr>
                  <a:t>Credits transferred in</a:t>
                </a:r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r>
                  <a:rPr lang="en-US" sz="2000" dirty="0" smtClean="0">
                    <a:solidFill>
                      <a:srgbClr val="2F2B20"/>
                    </a:solidFill>
                  </a:rPr>
                  <a:t>Credits earned while in high school</a:t>
                </a:r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r>
                  <a:rPr lang="en-US" sz="2000" dirty="0" smtClean="0">
                    <a:solidFill>
                      <a:srgbClr val="2F2B20"/>
                    </a:solidFill>
                  </a:rPr>
                  <a:t>PLA credits</a:t>
                </a:r>
                <a:endParaRPr lang="en-US" sz="2000" dirty="0">
                  <a:solidFill>
                    <a:srgbClr val="2F2B20"/>
                  </a:solidFill>
                </a:endParaRPr>
              </a:p>
              <a:p>
                <a:pPr>
                  <a:buFont typeface="Wingdings" pitchFamily="2" charset="2"/>
                  <a:buChar char="Ø"/>
                </a:pPr>
                <a:endParaRPr lang="en-US" sz="2000" dirty="0" smtClean="0">
                  <a:solidFill>
                    <a:srgbClr val="2F2B20"/>
                  </a:solidFill>
                </a:endParaRPr>
              </a:p>
              <a:p>
                <a:endParaRPr lang="en-US" sz="2000" dirty="0" smtClean="0">
                  <a:solidFill>
                    <a:srgbClr val="2F2B20"/>
                  </a:solidFill>
                </a:endParaRPr>
              </a:p>
              <a:p>
                <a:endParaRPr lang="en-US" sz="2000" dirty="0" smtClean="0">
                  <a:solidFill>
                    <a:srgbClr val="2F2B20"/>
                  </a:solidFill>
                </a:endParaRPr>
              </a:p>
              <a:p>
                <a:endParaRPr lang="en-US" sz="3200" dirty="0">
                  <a:solidFill>
                    <a:srgbClr val="2F2B20"/>
                  </a:solidFill>
                </a:endParaRP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7020703" y="4262911"/>
                <a:ext cx="2139084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200" b="1" dirty="0" smtClean="0">
                    <a:solidFill>
                      <a:srgbClr val="FFFFFF"/>
                    </a:solidFill>
                  </a:rPr>
                  <a:t>Cohorts</a:t>
                </a:r>
                <a:endParaRPr lang="en-US" sz="2200" b="1" dirty="0">
                  <a:solidFill>
                    <a:srgbClr val="FFFFFF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51940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/>
          <p:nvPr/>
        </p:nvGrpSpPr>
        <p:grpSpPr>
          <a:xfrm>
            <a:off x="146255" y="0"/>
            <a:ext cx="9023591" cy="8584360"/>
            <a:chOff x="146255" y="0"/>
            <a:chExt cx="9023591" cy="8584360"/>
          </a:xfrm>
        </p:grpSpPr>
        <p:sp>
          <p:nvSpPr>
            <p:cNvPr id="11" name="Rectangle 10"/>
            <p:cNvSpPr/>
            <p:nvPr/>
          </p:nvSpPr>
          <p:spPr>
            <a:xfrm>
              <a:off x="7000341" y="0"/>
              <a:ext cx="2143657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cxnSp>
          <p:nvCxnSpPr>
            <p:cNvPr id="12" name="Straight Connector 11"/>
            <p:cNvCxnSpPr/>
            <p:nvPr/>
          </p:nvCxnSpPr>
          <p:spPr>
            <a:xfrm rot="16200000" flipH="1">
              <a:off x="3503918" y="3424546"/>
              <a:ext cx="6857206" cy="9701"/>
            </a:xfrm>
            <a:prstGeom prst="line">
              <a:avLst/>
            </a:prstGeom>
            <a:ln w="152400">
              <a:solidFill>
                <a:srgbClr val="FDBE57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" name="Group 12"/>
            <p:cNvGrpSpPr/>
            <p:nvPr/>
          </p:nvGrpSpPr>
          <p:grpSpPr>
            <a:xfrm>
              <a:off x="146255" y="205268"/>
              <a:ext cx="9023591" cy="8379092"/>
              <a:chOff x="146255" y="205268"/>
              <a:chExt cx="9023591" cy="8379092"/>
            </a:xfrm>
          </p:grpSpPr>
          <p:sp>
            <p:nvSpPr>
              <p:cNvPr id="16" name="Ellipse 17"/>
              <p:cNvSpPr/>
              <p:nvPr/>
            </p:nvSpPr>
            <p:spPr bwMode="gray">
              <a:xfrm>
                <a:off x="7004916" y="1295400"/>
                <a:ext cx="2149387" cy="1234197"/>
              </a:xfrm>
              <a:prstGeom prst="rect">
                <a:avLst/>
              </a:prstGeom>
              <a:gradFill flip="none" rotWithShape="1">
                <a:gsLst>
                  <a:gs pos="0">
                    <a:srgbClr val="43B7FF"/>
                  </a:gs>
                  <a:gs pos="100000">
                    <a:srgbClr val="0079C1"/>
                  </a:gs>
                </a:gsLst>
                <a:path path="circle">
                  <a:fillToRect l="50000" t="50000" r="50000" b="50000"/>
                </a:path>
                <a:tileRect/>
              </a:gradFill>
              <a:ln w="12700">
                <a:noFill/>
                <a:round/>
                <a:headEnd/>
                <a:tailEnd/>
              </a:ln>
            </p:spPr>
            <p:txBody>
              <a:bodyPr lIns="91440" tIns="0" rIns="0" bIns="0" anchor="ctr"/>
              <a:lstStyle/>
              <a:p>
                <a:pPr algn="ctr">
                  <a:defRPr/>
                </a:pPr>
                <a:endParaRPr lang="de-DE" sz="1300" b="1" noProof="1">
                  <a:solidFill>
                    <a:srgbClr val="FFFFFF"/>
                  </a:solidFill>
                  <a:effectLst>
                    <a:outerShdw blurRad="50800" dist="38100" dir="2700000" algn="tl" rotWithShape="0">
                      <a:srgbClr val="000000">
                        <a:alpha val="60000"/>
                      </a:srgbClr>
                    </a:outerShdw>
                  </a:effectLst>
                  <a:latin typeface="Helvetica"/>
                  <a:cs typeface="Helvetica"/>
                </a:endParaRPr>
              </a:p>
            </p:txBody>
          </p:sp>
          <p:sp>
            <p:nvSpPr>
              <p:cNvPr id="14" name="Ellipse 17"/>
              <p:cNvSpPr/>
              <p:nvPr/>
            </p:nvSpPr>
            <p:spPr bwMode="gray">
              <a:xfrm>
                <a:off x="7010400" y="3795003"/>
                <a:ext cx="2149387" cy="1234197"/>
              </a:xfrm>
              <a:prstGeom prst="rect">
                <a:avLst/>
              </a:prstGeom>
              <a:gradFill flip="none" rotWithShape="1">
                <a:gsLst>
                  <a:gs pos="0">
                    <a:srgbClr val="43B7FF"/>
                  </a:gs>
                  <a:gs pos="100000">
                    <a:srgbClr val="0079C1"/>
                  </a:gs>
                </a:gsLst>
                <a:path path="circle">
                  <a:fillToRect l="50000" t="50000" r="50000" b="50000"/>
                </a:path>
                <a:tileRect/>
              </a:gradFill>
              <a:ln w="12700">
                <a:noFill/>
                <a:round/>
                <a:headEnd/>
                <a:tailEnd/>
              </a:ln>
            </p:spPr>
            <p:txBody>
              <a:bodyPr lIns="91440" tIns="0" rIns="0" bIns="0" anchor="ctr"/>
              <a:lstStyle/>
              <a:p>
                <a:pPr algn="ctr">
                  <a:defRPr/>
                </a:pPr>
                <a:endParaRPr lang="de-DE" sz="1300" b="1" noProof="1">
                  <a:solidFill>
                    <a:srgbClr val="FFFFFF"/>
                  </a:solidFill>
                  <a:effectLst>
                    <a:outerShdw blurRad="50800" dist="38100" dir="2700000" algn="tl" rotWithShape="0">
                      <a:srgbClr val="000000">
                        <a:alpha val="60000"/>
                      </a:srgbClr>
                    </a:outerShdw>
                  </a:effectLst>
                  <a:latin typeface="Helvetica"/>
                  <a:cs typeface="Helvetica"/>
                </a:endParaRPr>
              </a:p>
            </p:txBody>
          </p:sp>
          <p:pic>
            <p:nvPicPr>
              <p:cNvPr id="15" name="Picture 14" descr="Chart_up.png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655541" y="1382388"/>
                <a:ext cx="859104" cy="702150"/>
              </a:xfrm>
              <a:prstGeom prst="rect">
                <a:avLst/>
              </a:prstGeom>
              <a:effectLst>
                <a:outerShdw blurRad="50800" dist="38100" dir="2700000" algn="tl" rotWithShape="0">
                  <a:srgbClr val="000000">
                    <a:alpha val="25000"/>
                  </a:srgbClr>
                </a:outerShdw>
              </a:effectLst>
            </p:spPr>
          </p:pic>
          <p:sp>
            <p:nvSpPr>
              <p:cNvPr id="17" name="TextBox 16"/>
              <p:cNvSpPr txBox="1"/>
              <p:nvPr/>
            </p:nvSpPr>
            <p:spPr>
              <a:xfrm>
                <a:off x="7010400" y="2057400"/>
                <a:ext cx="2139084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200" b="1" dirty="0" smtClean="0">
                    <a:solidFill>
                      <a:srgbClr val="FFFFFF"/>
                    </a:solidFill>
                  </a:rPr>
                  <a:t>Y2 , Y3, Y4…</a:t>
                </a:r>
                <a:endParaRPr lang="en-US" sz="2200" b="1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8" name="Title 1"/>
              <p:cNvSpPr txBox="1">
                <a:spLocks/>
              </p:cNvSpPr>
              <p:nvPr/>
            </p:nvSpPr>
            <p:spPr bwMode="auto">
              <a:xfrm>
                <a:off x="146256" y="205268"/>
                <a:ext cx="7027745" cy="80115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  <a:ext uri="{FAA26D3D-D897-4be2-8F04-BA451C77F1D7}">
                  <ma14:placeholderFlag xmlns="" xmlns:ma14="http://schemas.microsoft.com/office/mac/drawingml/2011/main" xmlns:mv="urn:schemas-microsoft-com:mac:vml" xmlns:mc="http://schemas.openxmlformats.org/markup-compatibility/2006" val="1"/>
                </a:ext>
              </a:extLst>
            </p:spPr>
            <p:txBody>
              <a:bodyPr vert="horz" wrap="square" lIns="0" tIns="0" rIns="0" bIns="0" numCol="1" anchor="b" anchorCtr="0" compatLnSpc="1">
                <a:prstTxWarp prst="textNoShape">
                  <a:avLst/>
                </a:prstTxWarp>
              </a:bodyPr>
              <a:lstStyle>
                <a:lvl1pPr algn="l" rtl="0" eaLnBrk="1" fontAlgn="base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2"/>
                    </a:solidFill>
                    <a:latin typeface="+mj-lt"/>
                    <a:ea typeface="+mj-ea"/>
                    <a:cs typeface="+mj-cs"/>
                  </a:defRPr>
                </a:lvl1pPr>
                <a:lvl2pPr algn="l" rtl="0" eaLnBrk="1" fontAlgn="base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2"/>
                    </a:solidFill>
                    <a:latin typeface="Arial" charset="0"/>
                    <a:ea typeface="ＭＳ Ｐゴシック" charset="0"/>
                  </a:defRPr>
                </a:lvl2pPr>
                <a:lvl3pPr algn="l" rtl="0" eaLnBrk="1" fontAlgn="base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2"/>
                    </a:solidFill>
                    <a:latin typeface="Arial" charset="0"/>
                    <a:ea typeface="ＭＳ Ｐゴシック" charset="0"/>
                  </a:defRPr>
                </a:lvl3pPr>
                <a:lvl4pPr algn="l" rtl="0" eaLnBrk="1" fontAlgn="base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2"/>
                    </a:solidFill>
                    <a:latin typeface="Arial" charset="0"/>
                    <a:ea typeface="ＭＳ Ｐゴシック" charset="0"/>
                  </a:defRPr>
                </a:lvl4pPr>
                <a:lvl5pPr algn="l" rtl="0" eaLnBrk="1" fontAlgn="base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2"/>
                    </a:solidFill>
                    <a:latin typeface="Arial" charset="0"/>
                    <a:ea typeface="ＭＳ Ｐゴシック" charset="0"/>
                  </a:defRPr>
                </a:lvl5pPr>
                <a:lvl6pPr marL="457200" algn="l" rtl="0" eaLnBrk="1" fontAlgn="base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2"/>
                    </a:solidFill>
                    <a:latin typeface="Arial" charset="0"/>
                    <a:ea typeface="ＭＳ Ｐゴシック" charset="0"/>
                  </a:defRPr>
                </a:lvl6pPr>
                <a:lvl7pPr marL="914400" algn="l" rtl="0" eaLnBrk="1" fontAlgn="base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2"/>
                    </a:solidFill>
                    <a:latin typeface="Arial" charset="0"/>
                    <a:ea typeface="ＭＳ Ｐゴシック" charset="0"/>
                  </a:defRPr>
                </a:lvl7pPr>
                <a:lvl8pPr marL="1371600" algn="l" rtl="0" eaLnBrk="1" fontAlgn="base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2"/>
                    </a:solidFill>
                    <a:latin typeface="Arial" charset="0"/>
                    <a:ea typeface="ＭＳ Ｐゴシック" charset="0"/>
                  </a:defRPr>
                </a:lvl8pPr>
                <a:lvl9pPr marL="1828800" algn="l" rtl="0" eaLnBrk="1" fontAlgn="base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2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r>
                  <a:rPr lang="en-US" b="1" dirty="0" smtClean="0">
                    <a:solidFill>
                      <a:srgbClr val="0B63B2"/>
                    </a:solidFill>
                  </a:rPr>
                  <a:t>Developmental Education</a:t>
                </a:r>
                <a:endParaRPr lang="en-US" sz="1600" b="1" dirty="0">
                  <a:solidFill>
                    <a:srgbClr val="0B63B2"/>
                  </a:solidFill>
                </a:endParaRP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146255" y="1382388"/>
                <a:ext cx="6682964" cy="72019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Font typeface="Wingdings" pitchFamily="2" charset="2"/>
                  <a:buChar char="Ø"/>
                </a:pPr>
                <a:r>
                  <a:rPr lang="en-US" sz="2200" dirty="0">
                    <a:solidFill>
                      <a:srgbClr val="2F2B20"/>
                    </a:solidFill>
                  </a:rPr>
                  <a:t> </a:t>
                </a:r>
                <a:r>
                  <a:rPr lang="en-US" sz="2200" dirty="0" smtClean="0">
                    <a:solidFill>
                      <a:srgbClr val="2F2B20"/>
                    </a:solidFill>
                  </a:rPr>
                  <a:t>Clarified VFA referral method: “Referred” </a:t>
                </a:r>
                <a:endParaRPr lang="en-US" sz="2200" baseline="30000" dirty="0" smtClean="0">
                  <a:solidFill>
                    <a:srgbClr val="2F2B20"/>
                  </a:solidFill>
                </a:endParaRPr>
              </a:p>
              <a:p>
                <a:endParaRPr lang="en-US" sz="2000" dirty="0">
                  <a:solidFill>
                    <a:srgbClr val="2F2B20"/>
                  </a:solidFill>
                </a:endParaRPr>
              </a:p>
              <a:p>
                <a:pPr>
                  <a:buFont typeface="Wingdings" pitchFamily="2" charset="2"/>
                  <a:buChar char="Ø"/>
                </a:pPr>
                <a:r>
                  <a:rPr lang="en-US" sz="2000" dirty="0" smtClean="0">
                    <a:solidFill>
                      <a:srgbClr val="2F2B20"/>
                    </a:solidFill>
                  </a:rPr>
                  <a:t> </a:t>
                </a:r>
                <a:r>
                  <a:rPr lang="en-US" sz="2000" dirty="0" smtClean="0">
                    <a:solidFill>
                      <a:srgbClr val="2F2B20"/>
                    </a:solidFill>
                  </a:rPr>
                  <a:t>Update to </a:t>
                </a:r>
                <a:r>
                  <a:rPr lang="en-US" sz="2200" dirty="0" smtClean="0">
                    <a:solidFill>
                      <a:srgbClr val="2F2B20"/>
                    </a:solidFill>
                  </a:rPr>
                  <a:t>Attempted Developmental Education </a:t>
                </a:r>
                <a:r>
                  <a:rPr lang="en-US" sz="2000" dirty="0" smtClean="0">
                    <a:solidFill>
                      <a:srgbClr val="2F2B20"/>
                    </a:solidFill>
                  </a:rPr>
                  <a:t>metric</a:t>
                </a:r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endParaRPr lang="en-US" sz="2000" dirty="0" smtClean="0">
                  <a:solidFill>
                    <a:srgbClr val="2F2B20"/>
                  </a:solidFill>
                </a:endParaRPr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r>
                  <a:rPr lang="en-US" sz="2000" dirty="0" smtClean="0">
                    <a:solidFill>
                      <a:srgbClr val="2F2B20"/>
                    </a:solidFill>
                  </a:rPr>
                  <a:t>Referred </a:t>
                </a:r>
                <a:r>
                  <a:rPr lang="en-US" sz="2000" dirty="0">
                    <a:solidFill>
                      <a:srgbClr val="2F2B20"/>
                    </a:solidFill>
                  </a:rPr>
                  <a:t>students only</a:t>
                </a:r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endParaRPr lang="en-US" sz="2000" dirty="0" smtClean="0">
                  <a:solidFill>
                    <a:srgbClr val="2F2B20"/>
                  </a:solidFill>
                </a:endParaRPr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r>
                  <a:rPr lang="en-US" sz="2000" dirty="0" smtClean="0">
                    <a:solidFill>
                      <a:srgbClr val="2F2B20"/>
                    </a:solidFill>
                  </a:rPr>
                  <a:t>Must report both Total Developmental Need population as well Referred population -- </a:t>
                </a:r>
                <a:r>
                  <a:rPr lang="en-US" sz="2000" u="sng" dirty="0" smtClean="0">
                    <a:solidFill>
                      <a:srgbClr val="2F2B20"/>
                    </a:solidFill>
                  </a:rPr>
                  <a:t>according to chosen referral method</a:t>
                </a:r>
              </a:p>
              <a:p>
                <a:pPr lvl="1"/>
                <a:endParaRPr lang="en-US" sz="2000" dirty="0" smtClean="0">
                  <a:solidFill>
                    <a:srgbClr val="2F2B20"/>
                  </a:solidFill>
                </a:endParaRPr>
              </a:p>
              <a:p>
                <a:pPr marL="1200150" lvl="2" indent="-285750" fontAlgn="base">
                  <a:buFont typeface="Arial" panose="020B0604020202020204" pitchFamily="34" charset="0"/>
                  <a:buChar char="•"/>
                </a:pPr>
                <a:r>
                  <a:rPr lang="en-US" dirty="0"/>
                  <a:t>By course-taking: this count will equal 0 </a:t>
                </a:r>
                <a:endParaRPr lang="en-US" dirty="0" smtClean="0"/>
              </a:p>
              <a:p>
                <a:pPr marL="1200150" lvl="2" indent="-285750" fontAlgn="base">
                  <a:buFont typeface="Arial" panose="020B0604020202020204" pitchFamily="34" charset="0"/>
                  <a:buChar char="•"/>
                </a:pPr>
                <a:endParaRPr lang="en-US" sz="600" dirty="0"/>
              </a:p>
              <a:p>
                <a:pPr marL="1200150" lvl="2" indent="-285750" fontAlgn="base">
                  <a:buFont typeface="Arial" panose="020B0604020202020204" pitchFamily="34" charset="0"/>
                  <a:buChar char="•"/>
                </a:pPr>
                <a:r>
                  <a:rPr lang="en-US" dirty="0"/>
                  <a:t>By referral: this count will equal the Total Dev Need count </a:t>
                </a:r>
                <a:endParaRPr lang="en-US" dirty="0" smtClean="0"/>
              </a:p>
              <a:p>
                <a:pPr marL="1200150" lvl="2" indent="-285750" fontAlgn="base">
                  <a:buFont typeface="Arial" panose="020B0604020202020204" pitchFamily="34" charset="0"/>
                  <a:buChar char="•"/>
                </a:pPr>
                <a:endParaRPr lang="en-US" sz="600" dirty="0"/>
              </a:p>
              <a:p>
                <a:pPr marL="1200150" lvl="2" indent="-285750">
                  <a:buFont typeface="Arial" panose="020B0604020202020204" pitchFamily="34" charset="0"/>
                  <a:buChar char="•"/>
                </a:pPr>
                <a:r>
                  <a:rPr lang="en-US" dirty="0"/>
                  <a:t>By Combo: this count ≤ Any Dev Need count </a:t>
                </a:r>
                <a:endParaRPr lang="en-US" sz="4400" dirty="0" smtClean="0">
                  <a:solidFill>
                    <a:srgbClr val="2F2B20"/>
                  </a:solidFill>
                </a:endParaRPr>
              </a:p>
              <a:p>
                <a:pPr lvl="1"/>
                <a:endParaRPr lang="en-US" sz="2000" dirty="0" smtClean="0">
                  <a:solidFill>
                    <a:srgbClr val="2F2B20"/>
                  </a:solidFill>
                </a:endParaRPr>
              </a:p>
              <a:p>
                <a:pPr>
                  <a:buFont typeface="Wingdings" pitchFamily="2" charset="2"/>
                  <a:buChar char="Ø"/>
                </a:pPr>
                <a:r>
                  <a:rPr lang="en-US" sz="2000" dirty="0" smtClean="0">
                    <a:solidFill>
                      <a:srgbClr val="2F2B20"/>
                    </a:solidFill>
                  </a:rPr>
                  <a:t> </a:t>
                </a:r>
                <a:r>
                  <a:rPr lang="en-US" sz="2200" dirty="0" smtClean="0">
                    <a:solidFill>
                      <a:srgbClr val="2F2B20"/>
                    </a:solidFill>
                  </a:rPr>
                  <a:t>Option to report developmental need by program</a:t>
                </a:r>
              </a:p>
              <a:p>
                <a:endParaRPr lang="en-US" sz="2000" dirty="0">
                  <a:solidFill>
                    <a:srgbClr val="2F2B20"/>
                  </a:solidFill>
                </a:endParaRPr>
              </a:p>
              <a:p>
                <a:pPr>
                  <a:buFont typeface="Wingdings" pitchFamily="2" charset="2"/>
                  <a:buChar char="Ø"/>
                </a:pPr>
                <a:endParaRPr lang="en-US" sz="2000" dirty="0">
                  <a:solidFill>
                    <a:srgbClr val="2F2B20"/>
                  </a:solidFill>
                </a:endParaRPr>
              </a:p>
              <a:p>
                <a:pPr>
                  <a:buFont typeface="Wingdings" pitchFamily="2" charset="2"/>
                  <a:buChar char="Ø"/>
                </a:pPr>
                <a:endParaRPr lang="en-US" sz="2000" dirty="0" smtClean="0">
                  <a:solidFill>
                    <a:srgbClr val="2F2B20"/>
                  </a:solidFill>
                </a:endParaRPr>
              </a:p>
              <a:p>
                <a:endParaRPr lang="en-US" sz="2000" dirty="0" smtClean="0">
                  <a:solidFill>
                    <a:srgbClr val="2F2B20"/>
                  </a:solidFill>
                </a:endParaRPr>
              </a:p>
              <a:p>
                <a:endParaRPr lang="en-US" sz="2000" dirty="0" smtClean="0">
                  <a:solidFill>
                    <a:srgbClr val="2F2B20"/>
                  </a:solidFill>
                </a:endParaRPr>
              </a:p>
              <a:p>
                <a:endParaRPr lang="en-US" sz="3200" dirty="0">
                  <a:solidFill>
                    <a:srgbClr val="2F2B20"/>
                  </a:solidFill>
                </a:endParaRP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7030762" y="4009885"/>
                <a:ext cx="2139084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200" b="1" dirty="0" smtClean="0">
                    <a:solidFill>
                      <a:srgbClr val="FFFFFF"/>
                    </a:solidFill>
                  </a:rPr>
                  <a:t>Remedial Education</a:t>
                </a:r>
                <a:endParaRPr lang="en-US" sz="2200" b="1" dirty="0">
                  <a:solidFill>
                    <a:srgbClr val="FFFFFF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85121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6AEC4BF29CD8D4487C7AF04CBA99993" ma:contentTypeVersion="1" ma:contentTypeDescription="Create a new document." ma:contentTypeScope="" ma:versionID="65ed2610a5cba005be8e216f5209ab4b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5ce719bc752a0c41c532d2795c283fc6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3E96C98-05EA-4D7C-9A82-D547AE5363F8}">
  <ds:schemaRefs>
    <ds:schemaRef ds:uri="http://purl.org/dc/dcmitype/"/>
    <ds:schemaRef ds:uri="http://schemas.microsoft.com/office/2006/metadata/properties"/>
    <ds:schemaRef ds:uri="http://purl.org/dc/elements/1.1/"/>
    <ds:schemaRef ds:uri="http://schemas.microsoft.com/office/2006/documentManagement/types"/>
    <ds:schemaRef ds:uri="http://www.w3.org/XML/1998/namespace"/>
    <ds:schemaRef ds:uri="http://schemas.openxmlformats.org/package/2006/metadata/core-properties"/>
    <ds:schemaRef ds:uri="http://purl.org/dc/terms/"/>
    <ds:schemaRef ds:uri="http://schemas.microsoft.com/sharepoint/v3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3131B8F4-B4DA-4EA0-9360-93DE3B74384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77AFFFE-013F-44EB-B354-B749BA0E366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9333</TotalTime>
  <Words>812</Words>
  <Application>Microsoft Office PowerPoint</Application>
  <PresentationFormat>On-screen Show (4:3)</PresentationFormat>
  <Paragraphs>205</Paragraphs>
  <Slides>19</Slides>
  <Notes>19</Notes>
  <HiddenSlides>1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Calibri</vt:lpstr>
      <vt:lpstr>Cambria</vt:lpstr>
      <vt:lpstr>Courier New</vt:lpstr>
      <vt:lpstr>Helvetica</vt:lpstr>
      <vt:lpstr>Wingdings</vt:lpstr>
      <vt:lpstr>2_Office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Powell Tate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VFA Returning Users Webinar</dc:title>
  <dc:creator>Melanie Charlton</dc:creator>
  <cp:lastModifiedBy>DAWN CULLITY</cp:lastModifiedBy>
  <cp:revision>378</cp:revision>
  <cp:lastPrinted>2016-10-07T15:29:04Z</cp:lastPrinted>
  <dcterms:created xsi:type="dcterms:W3CDTF">2011-12-05T22:05:37Z</dcterms:created>
  <dcterms:modified xsi:type="dcterms:W3CDTF">2017-01-26T21:04:06Z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0x010100B6AEC4BF29CD8D4487C7AF04CBA99993</vt:lpwstr>
  </property>
</Properties>
</file>